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99"/>
    <a:srgbClr val="00AFF0"/>
    <a:srgbClr val="F15B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104" y="1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CA99-A382-EB45-ACA5-A33D2FC26FB7}" type="datetimeFigureOut">
              <a:rPr lang="en-US" smtClean="0"/>
              <a:t>9/03/12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308A1-08D2-154E-AC09-71A8B6F15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19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CA99-A382-EB45-ACA5-A33D2FC26FB7}" type="datetimeFigureOut">
              <a:rPr lang="en-US" smtClean="0"/>
              <a:t>9/03/12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308A1-08D2-154E-AC09-71A8B6F15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23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CA99-A382-EB45-ACA5-A33D2FC26FB7}" type="datetimeFigureOut">
              <a:rPr lang="en-US" smtClean="0"/>
              <a:t>9/03/12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308A1-08D2-154E-AC09-71A8B6F15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30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CA99-A382-EB45-ACA5-A33D2FC26FB7}" type="datetimeFigureOut">
              <a:rPr lang="en-US" smtClean="0"/>
              <a:t>9/03/12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308A1-08D2-154E-AC09-71A8B6F15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25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CA99-A382-EB45-ACA5-A33D2FC26FB7}" type="datetimeFigureOut">
              <a:rPr lang="en-US" smtClean="0"/>
              <a:t>9/03/12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308A1-08D2-154E-AC09-71A8B6F15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91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CA99-A382-EB45-ACA5-A33D2FC26FB7}" type="datetimeFigureOut">
              <a:rPr lang="en-US" smtClean="0"/>
              <a:t>9/03/12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308A1-08D2-154E-AC09-71A8B6F15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16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CA99-A382-EB45-ACA5-A33D2FC26FB7}" type="datetimeFigureOut">
              <a:rPr lang="en-US" smtClean="0"/>
              <a:t>9/03/12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308A1-08D2-154E-AC09-71A8B6F15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19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CA99-A382-EB45-ACA5-A33D2FC26FB7}" type="datetimeFigureOut">
              <a:rPr lang="en-US" smtClean="0"/>
              <a:t>9/03/12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308A1-08D2-154E-AC09-71A8B6F15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29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CA99-A382-EB45-ACA5-A33D2FC26FB7}" type="datetimeFigureOut">
              <a:rPr lang="en-US" smtClean="0"/>
              <a:t>9/03/12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308A1-08D2-154E-AC09-71A8B6F15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0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CA99-A382-EB45-ACA5-A33D2FC26FB7}" type="datetimeFigureOut">
              <a:rPr lang="en-US" smtClean="0"/>
              <a:t>9/03/12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308A1-08D2-154E-AC09-71A8B6F15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34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CA99-A382-EB45-ACA5-A33D2FC26FB7}" type="datetimeFigureOut">
              <a:rPr lang="en-US" smtClean="0"/>
              <a:t>9/03/12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308A1-08D2-154E-AC09-71A8B6F15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45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DCA99-A382-EB45-ACA5-A33D2FC26FB7}" type="datetimeFigureOut">
              <a:rPr lang="en-US" smtClean="0"/>
              <a:t>9/03/12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308A1-08D2-154E-AC09-71A8B6F15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79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Relationship Id="rId3" Type="http://schemas.openxmlformats.org/officeDocument/2006/relationships/hyperlink" Target="http://www.kiwifamilies.co.nz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31616" y="304801"/>
            <a:ext cx="4040484" cy="3021272"/>
          </a:xfrm>
          <a:prstGeom prst="rect">
            <a:avLst/>
          </a:prstGeom>
          <a:solidFill>
            <a:srgbClr val="F15B29"/>
          </a:solidFill>
          <a:ln>
            <a:solidFill>
              <a:srgbClr val="F15B2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3285" y="3478473"/>
            <a:ext cx="4195930" cy="3021272"/>
          </a:xfrm>
          <a:prstGeom prst="rect">
            <a:avLst/>
          </a:prstGeom>
          <a:solidFill>
            <a:srgbClr val="00AFF0"/>
          </a:solidFill>
          <a:ln>
            <a:solidFill>
              <a:srgbClr val="00AF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web-larg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4" y="458752"/>
            <a:ext cx="3520993" cy="26052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31616" y="3482267"/>
            <a:ext cx="404048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/>
          </a:p>
          <a:p>
            <a:endParaRPr lang="en-US" b="1" dirty="0"/>
          </a:p>
          <a:p>
            <a:pPr algn="ctr"/>
            <a:r>
              <a:rPr lang="en-US" sz="2500" b="1" dirty="0" smtClean="0">
                <a:solidFill>
                  <a:srgbClr val="999999"/>
                </a:solidFill>
                <a:hlinkClick r:id="rId3"/>
              </a:rPr>
              <a:t>www.kiwifamilies.co.nz</a:t>
            </a:r>
            <a:endParaRPr lang="en-US" sz="2500" b="1" dirty="0" smtClean="0">
              <a:solidFill>
                <a:srgbClr val="999999"/>
              </a:solidFill>
            </a:endParaRPr>
          </a:p>
          <a:p>
            <a:pPr algn="ctr"/>
            <a:endParaRPr lang="en-US" b="1" dirty="0">
              <a:solidFill>
                <a:srgbClr val="999999"/>
              </a:solidFill>
            </a:endParaRPr>
          </a:p>
          <a:p>
            <a:pPr algn="ctr"/>
            <a:endParaRPr lang="en-AU" b="1" dirty="0">
              <a:solidFill>
                <a:srgbClr val="999999"/>
              </a:solidFill>
            </a:endParaRPr>
          </a:p>
          <a:p>
            <a:pPr algn="ctr"/>
            <a:r>
              <a:rPr lang="en-US" sz="2500" b="1" dirty="0">
                <a:solidFill>
                  <a:srgbClr val="999999"/>
                </a:solidFill>
                <a:latin typeface="Proxima Nova Soft Semibold"/>
                <a:cs typeface="Proxima Nova Soft Semibold"/>
              </a:rPr>
              <a:t>New Zealand’s leading parenting information website</a:t>
            </a:r>
            <a:endParaRPr lang="en-AU" sz="2500" b="1" dirty="0">
              <a:solidFill>
                <a:srgbClr val="999999"/>
              </a:solidFill>
              <a:latin typeface="Proxima Nova Soft Semibold"/>
              <a:cs typeface="Proxima Nova Sof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598103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446" b="32446"/>
          <a:stretch/>
        </p:blipFill>
        <p:spPr bwMode="auto">
          <a:xfrm>
            <a:off x="395622" y="-382394"/>
            <a:ext cx="1618615" cy="24269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95622" y="2204085"/>
            <a:ext cx="1618615" cy="1618615"/>
          </a:xfrm>
          <a:prstGeom prst="rect">
            <a:avLst/>
          </a:prstGeom>
          <a:solidFill>
            <a:srgbClr val="A1CF00"/>
          </a:solidFill>
          <a:ln>
            <a:noFill/>
          </a:ln>
          <a:effectLst/>
          <a:extLst/>
        </p:spPr>
        <p:txBody>
          <a:bodyPr rot="0" vert="horz" wrap="square" lIns="91440" tIns="91440" rIns="91440" bIns="91440" anchor="t" anchorCtr="0" upright="1">
            <a:noAutofit/>
          </a:bodyPr>
          <a:lstStyle/>
          <a:p>
            <a:endParaRPr lang="en-US"/>
          </a:p>
        </p:txBody>
      </p:sp>
      <p:pic>
        <p:nvPicPr>
          <p:cNvPr id="9" name="Picture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361" b="33361"/>
          <a:stretch/>
        </p:blipFill>
        <p:spPr bwMode="auto">
          <a:xfrm>
            <a:off x="2122170" y="1372870"/>
            <a:ext cx="1633220" cy="24498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144077" y="425961"/>
            <a:ext cx="1618615" cy="1618615"/>
          </a:xfrm>
          <a:prstGeom prst="rect">
            <a:avLst/>
          </a:prstGeom>
          <a:solidFill>
            <a:srgbClr val="00AFF0"/>
          </a:solidFill>
          <a:ln>
            <a:noFill/>
          </a:ln>
          <a:effectLst/>
          <a:extLst/>
        </p:spPr>
        <p:txBody>
          <a:bodyPr rot="0" vert="horz" wrap="square" lIns="91440" tIns="91440" rIns="91440" bIns="91440" anchor="t" anchorCtr="0" upright="1">
            <a:noAutofit/>
          </a:bodyPr>
          <a:lstStyle/>
          <a:p>
            <a:endParaRPr lang="en-US"/>
          </a:p>
        </p:txBody>
      </p:sp>
      <p:sp>
        <p:nvSpPr>
          <p:cNvPr id="11" name="Text Box 75"/>
          <p:cNvSpPr txBox="1"/>
          <p:nvPr/>
        </p:nvSpPr>
        <p:spPr>
          <a:xfrm>
            <a:off x="2122170" y="778010"/>
            <a:ext cx="1497330" cy="9144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n-US" sz="1200">
                <a:solidFill>
                  <a:srgbClr val="FFFFFF"/>
                </a:solidFill>
                <a:effectLst/>
                <a:ea typeface="ＭＳ Ｐゴシック"/>
                <a:cs typeface="Times New Roman"/>
              </a:rPr>
              <a:t>Pip</a:t>
            </a:r>
            <a:endParaRPr lang="en-AU" sz="1200">
              <a:effectLst/>
              <a:ea typeface="ＭＳ Ｐゴシック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en-US" sz="1200">
                <a:solidFill>
                  <a:srgbClr val="FFFFFF"/>
                </a:solidFill>
                <a:effectLst/>
                <a:ea typeface="ＭＳ Ｐゴシック"/>
                <a:cs typeface="Times New Roman"/>
              </a:rPr>
              <a:t>Advertising and Sales</a:t>
            </a:r>
            <a:endParaRPr lang="en-AU" sz="1200">
              <a:effectLst/>
              <a:ea typeface="ＭＳ Ｐゴシック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en-US" sz="1000">
                <a:solidFill>
                  <a:srgbClr val="FFFFFF"/>
                </a:solidFill>
                <a:effectLst/>
                <a:ea typeface="ＭＳ Ｐゴシック"/>
                <a:cs typeface="Times New Roman"/>
              </a:rPr>
              <a:t>pip@kiwifamilies.co.nz</a:t>
            </a:r>
            <a:endParaRPr lang="en-AU" sz="1200">
              <a:effectLst/>
              <a:ea typeface="ＭＳ Ｐゴシック"/>
              <a:cs typeface="Times New Roman"/>
            </a:endParaRPr>
          </a:p>
        </p:txBody>
      </p:sp>
      <p:sp>
        <p:nvSpPr>
          <p:cNvPr id="12" name="Text Box 76"/>
          <p:cNvSpPr txBox="1"/>
          <p:nvPr/>
        </p:nvSpPr>
        <p:spPr>
          <a:xfrm>
            <a:off x="391177" y="2514600"/>
            <a:ext cx="1623060" cy="9144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n-US" sz="1200">
                <a:solidFill>
                  <a:srgbClr val="FFFFFF"/>
                </a:solidFill>
                <a:effectLst/>
                <a:ea typeface="ＭＳ Ｐゴシック"/>
                <a:cs typeface="Times New Roman"/>
              </a:rPr>
              <a:t>Rochelle</a:t>
            </a:r>
            <a:endParaRPr lang="en-AU" sz="1200">
              <a:effectLst/>
              <a:ea typeface="ＭＳ Ｐゴシック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en-US" sz="1200">
                <a:solidFill>
                  <a:srgbClr val="FFFFFF"/>
                </a:solidFill>
                <a:effectLst/>
                <a:ea typeface="ＭＳ Ｐゴシック"/>
                <a:cs typeface="Times New Roman"/>
              </a:rPr>
              <a:t>Editor</a:t>
            </a:r>
            <a:endParaRPr lang="en-AU" sz="1200">
              <a:effectLst/>
              <a:ea typeface="ＭＳ Ｐゴシック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en-US" sz="1000">
                <a:solidFill>
                  <a:srgbClr val="FFFFFF"/>
                </a:solidFill>
                <a:effectLst/>
                <a:ea typeface="ＭＳ Ｐゴシック"/>
                <a:cs typeface="Times New Roman"/>
              </a:rPr>
              <a:t>rochelle@kiwifamilies.co.nz</a:t>
            </a:r>
            <a:endParaRPr lang="en-AU" sz="1200">
              <a:effectLst/>
              <a:ea typeface="ＭＳ Ｐゴシック"/>
              <a:cs typeface="Times New Roman"/>
            </a:endParaRPr>
          </a:p>
        </p:txBody>
      </p:sp>
      <p:sp>
        <p:nvSpPr>
          <p:cNvPr id="13" name="Text Box 82"/>
          <p:cNvSpPr txBox="1">
            <a:spLocks noChangeArrowheads="1"/>
          </p:cNvSpPr>
          <p:nvPr/>
        </p:nvSpPr>
        <p:spPr bwMode="auto">
          <a:xfrm>
            <a:off x="4041775" y="946785"/>
            <a:ext cx="51022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/>
            </a:ext>
          </a:extLst>
        </p:spPr>
        <p:txBody>
          <a:bodyPr rot="0" vert="horz" wrap="square" lIns="45720" tIns="0" rIns="45720" bIns="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en-US" sz="3600" b="1" kern="0" dirty="0">
                <a:effectLst/>
                <a:latin typeface="Calibri"/>
                <a:ea typeface="ＭＳ Ｐゴシック"/>
                <a:cs typeface="Times New Roman"/>
              </a:rPr>
              <a:t>Kiwi </a:t>
            </a:r>
            <a:r>
              <a:rPr lang="en-US" sz="3600" b="1" kern="0" dirty="0" smtClean="0">
                <a:effectLst/>
                <a:latin typeface="Calibri"/>
                <a:ea typeface="ＭＳ Ｐゴシック"/>
                <a:cs typeface="Times New Roman"/>
              </a:rPr>
              <a:t>Families</a:t>
            </a:r>
            <a:endParaRPr lang="en-AU" sz="3600" b="1" kern="0" dirty="0">
              <a:effectLst/>
              <a:latin typeface="Calibri"/>
              <a:ea typeface="ＭＳ Ｐゴシック"/>
              <a:cs typeface="Times New Roman"/>
            </a:endParaRPr>
          </a:p>
        </p:txBody>
      </p:sp>
      <p:sp>
        <p:nvSpPr>
          <p:cNvPr id="15" name="Text Box 83"/>
          <p:cNvSpPr txBox="1">
            <a:spLocks noChangeArrowheads="1"/>
          </p:cNvSpPr>
          <p:nvPr/>
        </p:nvSpPr>
        <p:spPr bwMode="auto">
          <a:xfrm>
            <a:off x="4041775" y="1822326"/>
            <a:ext cx="51022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/>
            </a:ext>
          </a:extLst>
        </p:spPr>
        <p:txBody>
          <a:bodyPr rot="0" vert="horz" wrap="square" lIns="45720" tIns="0" rIns="45720" bIns="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en-US" sz="2400" b="1" dirty="0">
                <a:solidFill>
                  <a:srgbClr val="999999"/>
                </a:solidFill>
                <a:effectLst/>
                <a:latin typeface="Calibri"/>
                <a:ea typeface="ＭＳ Ｐゴシック"/>
                <a:cs typeface="Times New Roman"/>
              </a:rPr>
              <a:t>For Passionate Parents</a:t>
            </a:r>
            <a:endParaRPr lang="en-AU" sz="2400" b="1" dirty="0">
              <a:solidFill>
                <a:srgbClr val="9BBB59"/>
              </a:solidFill>
              <a:effectLst/>
              <a:latin typeface="Calibri"/>
              <a:ea typeface="ＭＳ Ｐゴシック"/>
              <a:cs typeface="Times New Roman"/>
            </a:endParaRPr>
          </a:p>
        </p:txBody>
      </p:sp>
      <p:sp>
        <p:nvSpPr>
          <p:cNvPr id="16" name="Text Box 84"/>
          <p:cNvSpPr txBox="1">
            <a:spLocks noChangeArrowheads="1"/>
          </p:cNvSpPr>
          <p:nvPr/>
        </p:nvSpPr>
        <p:spPr bwMode="auto">
          <a:xfrm>
            <a:off x="407721" y="4203699"/>
            <a:ext cx="8454962" cy="231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spcAft>
                <a:spcPts val="1000"/>
              </a:spcAft>
            </a:pPr>
            <a:r>
              <a:rPr lang="en-US" sz="2000" dirty="0">
                <a:ea typeface="ＭＳ Ｐゴシック"/>
                <a:cs typeface="Times New Roman"/>
              </a:rPr>
              <a:t>Kiwi Families provides free, independent parenting help and advice and unbiased information about parenting in New Zealand.</a:t>
            </a:r>
            <a:endParaRPr lang="en-AU" sz="2000" dirty="0">
              <a:ea typeface="ＭＳ Ｐゴシック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en-US" sz="2000" dirty="0" smtClean="0">
                <a:effectLst/>
                <a:latin typeface="Calibri"/>
                <a:ea typeface="ＭＳ Ｐゴシック"/>
                <a:cs typeface="Times New Roman"/>
              </a:rPr>
              <a:t>We </a:t>
            </a:r>
            <a:r>
              <a:rPr lang="en-US" sz="2000" dirty="0">
                <a:effectLst/>
                <a:latin typeface="Calibri"/>
                <a:ea typeface="ＭＳ Ｐゴシック"/>
                <a:cs typeface="Times New Roman"/>
              </a:rPr>
              <a:t>cover all ages and stages, from pregnancy through to tertiary education and helping your child find a job. </a:t>
            </a:r>
            <a:endParaRPr lang="en-US" sz="2000" dirty="0" smtClean="0">
              <a:effectLst/>
              <a:latin typeface="Calibri"/>
              <a:ea typeface="ＭＳ Ｐゴシック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en-US" sz="2000" dirty="0" smtClean="0">
                <a:effectLst/>
                <a:latin typeface="Calibri"/>
                <a:ea typeface="ＭＳ Ｐゴシック"/>
                <a:cs typeface="Times New Roman"/>
              </a:rPr>
              <a:t>Our </a:t>
            </a:r>
            <a:r>
              <a:rPr lang="en-US" sz="2000" dirty="0">
                <a:effectLst/>
                <a:latin typeface="Calibri"/>
                <a:ea typeface="ＭＳ Ｐゴシック"/>
                <a:cs typeface="Times New Roman"/>
              </a:rPr>
              <a:t>aim is to help passionate parents become even better at what they are doing</a:t>
            </a:r>
            <a:r>
              <a:rPr lang="en-US" sz="2000" dirty="0" smtClean="0">
                <a:effectLst/>
                <a:latin typeface="Calibri"/>
                <a:ea typeface="ＭＳ Ｐゴシック"/>
                <a:cs typeface="Times New Roman"/>
              </a:rPr>
              <a:t>.</a:t>
            </a:r>
            <a:r>
              <a:rPr lang="en-US" sz="2000" dirty="0">
                <a:effectLst/>
                <a:latin typeface="Calibri"/>
                <a:ea typeface="ＭＳ Ｐゴシック"/>
                <a:cs typeface="Times New Roman"/>
              </a:rPr>
              <a:t> </a:t>
            </a:r>
            <a:endParaRPr lang="en-AU" sz="2000" dirty="0">
              <a:effectLst/>
              <a:latin typeface="Calibri"/>
              <a:ea typeface="ＭＳ Ｐゴシック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41775" y="2266826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dirty="0">
                <a:ea typeface="ＭＳ Ｐゴシック"/>
                <a:cs typeface="Times New Roman"/>
              </a:rPr>
              <a:t>The Kiwi Families website concept is very simple: to provide </a:t>
            </a:r>
            <a:r>
              <a:rPr lang="en-US" sz="2000" dirty="0" smtClean="0">
                <a:ea typeface="ＭＳ Ｐゴシック"/>
                <a:cs typeface="Times New Roman"/>
              </a:rPr>
              <a:t>practical </a:t>
            </a:r>
            <a:r>
              <a:rPr lang="en-US" sz="2000" dirty="0">
                <a:ea typeface="ＭＳ Ｐゴシック"/>
                <a:cs typeface="Times New Roman"/>
              </a:rPr>
              <a:t>parenting advice for New Zealand parents; where you can find everything you need to know about raising children in our </a:t>
            </a:r>
            <a:r>
              <a:rPr lang="en-US" sz="2000" dirty="0" smtClean="0">
                <a:ea typeface="ＭＳ Ｐゴシック"/>
                <a:cs typeface="Times New Roman"/>
              </a:rPr>
              <a:t>country</a:t>
            </a:r>
            <a:r>
              <a:rPr lang="en-US" sz="2000" dirty="0">
                <a:ea typeface="ＭＳ Ｐゴシック"/>
                <a:cs typeface="Times New Roman"/>
              </a:rPr>
              <a:t>.</a:t>
            </a:r>
            <a:endParaRPr lang="en-AU" sz="2000" dirty="0">
              <a:ea typeface="ＭＳ Ｐゴシック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9527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204393" y="787400"/>
            <a:ext cx="1618615" cy="4648200"/>
          </a:xfrm>
          <a:prstGeom prst="rect">
            <a:avLst/>
          </a:prstGeom>
          <a:solidFill>
            <a:srgbClr val="F15B29"/>
          </a:solidFill>
          <a:ln w="19050">
            <a:solidFill>
              <a:srgbClr val="F15B29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/>
            </a:ext>
          </a:extLst>
        </p:spPr>
        <p:txBody>
          <a:bodyPr rot="0" vert="horz" wrap="square" lIns="91440" tIns="91440" rIns="91440" bIns="91440" anchor="t" anchorCtr="0" upright="1">
            <a:noAutofit/>
          </a:bodyPr>
          <a:lstStyle/>
          <a:p>
            <a:pPr algn="r">
              <a:spcAft>
                <a:spcPts val="0"/>
              </a:spcAft>
            </a:pPr>
            <a:r>
              <a:rPr lang="en-US" sz="1800" b="1">
                <a:solidFill>
                  <a:srgbClr val="B8CCE4"/>
                </a:solidFill>
                <a:effectLst/>
                <a:latin typeface="Calibri"/>
                <a:ea typeface="ＭＳ Ｐゴシック"/>
                <a:cs typeface="Times New Roman"/>
              </a:rPr>
              <a:t> </a:t>
            </a:r>
            <a:endParaRPr lang="en-AU" sz="1800" b="1">
              <a:solidFill>
                <a:srgbClr val="B8CCE4"/>
              </a:solidFill>
              <a:effectLst/>
              <a:latin typeface="Calibri"/>
              <a:ea typeface="ＭＳ Ｐゴシック"/>
              <a:cs typeface="Times New Roman"/>
            </a:endParaRPr>
          </a:p>
        </p:txBody>
      </p:sp>
      <p:sp>
        <p:nvSpPr>
          <p:cNvPr id="6" name="Text Box 68"/>
          <p:cNvSpPr txBox="1"/>
          <p:nvPr/>
        </p:nvSpPr>
        <p:spPr>
          <a:xfrm>
            <a:off x="7204393" y="787400"/>
            <a:ext cx="1618615" cy="4130356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FFFFFF"/>
                </a:solidFill>
                <a:effectLst/>
                <a:latin typeface="Proxima Nova Soft Semibold"/>
                <a:ea typeface="ＭＳ Ｐゴシック"/>
                <a:cs typeface="Times New Roman"/>
              </a:rPr>
              <a:t>Thank you for saving my life. It’s 8am and the party is at 11 am and I’ve now got a brilliant bunch of games for them to play. THANK YOU! </a:t>
            </a:r>
            <a:endParaRPr lang="en-AU" sz="1600" b="1" dirty="0">
              <a:solidFill>
                <a:srgbClr val="B8CCE4"/>
              </a:solidFill>
              <a:effectLst/>
              <a:latin typeface="Calibri"/>
              <a:ea typeface="ＭＳ Ｐゴシック"/>
              <a:cs typeface="Times New Roman"/>
            </a:endParaRPr>
          </a:p>
          <a:p>
            <a:pPr algn="r">
              <a:spcAft>
                <a:spcPts val="0"/>
              </a:spcAft>
            </a:pPr>
            <a:r>
              <a:rPr lang="en-US" sz="1600" b="1" dirty="0" smtClean="0">
                <a:solidFill>
                  <a:srgbClr val="FFFFFF"/>
                </a:solidFill>
                <a:effectLst/>
                <a:latin typeface="Proxima Nova Soft Semibold"/>
                <a:ea typeface="ＭＳ Ｐゴシック"/>
                <a:cs typeface="Times New Roman"/>
              </a:rPr>
              <a:t> </a:t>
            </a:r>
            <a:endParaRPr lang="en-AU" sz="1600" b="1" dirty="0" smtClean="0">
              <a:solidFill>
                <a:srgbClr val="B8CCE4"/>
              </a:solidFill>
              <a:effectLst/>
              <a:latin typeface="Calibri"/>
              <a:ea typeface="ＭＳ Ｐゴシック"/>
              <a:cs typeface="Times New Roman"/>
            </a:endParaRPr>
          </a:p>
          <a:p>
            <a:pPr algn="l">
              <a:spcAft>
                <a:spcPts val="0"/>
              </a:spcAft>
            </a:pPr>
            <a:r>
              <a:rPr lang="en-US" sz="1600" b="1" dirty="0" err="1" smtClean="0">
                <a:solidFill>
                  <a:srgbClr val="FFFFFF"/>
                </a:solidFill>
                <a:effectLst/>
                <a:latin typeface="Proxima Nova Soft Semibold"/>
                <a:ea typeface="ＭＳ Ｐゴシック"/>
                <a:cs typeface="Times New Roman"/>
              </a:rPr>
              <a:t>Izzy</a:t>
            </a:r>
            <a:endParaRPr lang="en-AU" sz="1600" b="1" dirty="0">
              <a:solidFill>
                <a:srgbClr val="B8CCE4"/>
              </a:solidFill>
              <a:effectLst/>
              <a:latin typeface="Calibri"/>
              <a:ea typeface="ＭＳ Ｐゴシック"/>
              <a:cs typeface="Times New Roman"/>
            </a:endParaRP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FFFFFF"/>
                </a:solidFill>
                <a:effectLst/>
                <a:latin typeface="Proxima Nova Soft Semibold"/>
                <a:ea typeface="ＭＳ Ｐゴシック"/>
                <a:cs typeface="Times New Roman"/>
              </a:rPr>
              <a:t>Kiwi Families Reader </a:t>
            </a:r>
            <a:endParaRPr lang="en-AU" sz="1600" b="1" dirty="0">
              <a:solidFill>
                <a:srgbClr val="B8CCE4"/>
              </a:solidFill>
              <a:effectLst/>
              <a:latin typeface="Calibri"/>
              <a:ea typeface="ＭＳ Ｐゴシック"/>
              <a:cs typeface="Times New Roman"/>
            </a:endParaRPr>
          </a:p>
        </p:txBody>
      </p:sp>
      <p:sp>
        <p:nvSpPr>
          <p:cNvPr id="9" name="Text Box 88"/>
          <p:cNvSpPr txBox="1">
            <a:spLocks noChangeArrowheads="1"/>
          </p:cNvSpPr>
          <p:nvPr/>
        </p:nvSpPr>
        <p:spPr bwMode="auto">
          <a:xfrm>
            <a:off x="611187" y="787400"/>
            <a:ext cx="60690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/>
            </a:ext>
          </a:extLst>
        </p:spPr>
        <p:txBody>
          <a:bodyPr rot="0" vert="horz" wrap="square" lIns="45720" tIns="0" rIns="45720" bIns="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en-US" sz="2400" b="1">
                <a:solidFill>
                  <a:srgbClr val="00AFF0"/>
                </a:solidFill>
                <a:effectLst/>
                <a:latin typeface="Calibri"/>
                <a:ea typeface="ＭＳ Ｐゴシック"/>
                <a:cs typeface="Times New Roman"/>
              </a:rPr>
              <a:t>Quick facts about Kiwi Families </a:t>
            </a:r>
            <a:endParaRPr lang="en-AU" sz="2400" b="1">
              <a:solidFill>
                <a:srgbClr val="9BBB59"/>
              </a:solidFill>
              <a:effectLst/>
              <a:latin typeface="Calibri"/>
              <a:ea typeface="ＭＳ Ｐゴシック"/>
              <a:cs typeface="Times New Roman"/>
            </a:endParaRPr>
          </a:p>
        </p:txBody>
      </p:sp>
      <p:sp>
        <p:nvSpPr>
          <p:cNvPr id="10" name="Text Box 89"/>
          <p:cNvSpPr txBox="1">
            <a:spLocks noChangeArrowheads="1"/>
          </p:cNvSpPr>
          <p:nvPr/>
        </p:nvSpPr>
        <p:spPr bwMode="auto">
          <a:xfrm>
            <a:off x="484187" y="1482407"/>
            <a:ext cx="6858000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en-AU" sz="2000" dirty="0">
                <a:effectLst/>
                <a:latin typeface="Calibri"/>
                <a:ea typeface="ＭＳ Ｐゴシック"/>
                <a:cs typeface="Times New Roman"/>
              </a:rPr>
              <a:t>180 000+ unique visitors per month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en-AU" sz="2000" dirty="0">
                <a:effectLst/>
                <a:latin typeface="Calibri"/>
                <a:ea typeface="ＭＳ Ｐゴシック"/>
                <a:cs typeface="Times New Roman"/>
              </a:rPr>
              <a:t>Almost 400 000 page impressions per month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en-AU" sz="2000" dirty="0">
                <a:effectLst/>
                <a:latin typeface="Calibri"/>
                <a:ea typeface="ＭＳ Ｐゴシック"/>
                <a:cs typeface="Times New Roman"/>
              </a:rPr>
              <a:t>Almost 700 Facebook followers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en-AU" sz="2000" dirty="0">
                <a:effectLst/>
                <a:latin typeface="Calibri"/>
                <a:ea typeface="ＭＳ Ｐゴシック"/>
                <a:cs typeface="Times New Roman"/>
              </a:rPr>
              <a:t>A mailing list of 8000+</a:t>
            </a:r>
          </a:p>
          <a:p>
            <a:pPr>
              <a:spcAft>
                <a:spcPts val="1000"/>
              </a:spcAft>
            </a:pPr>
            <a:r>
              <a:rPr lang="en-US" sz="2000" dirty="0">
                <a:effectLst/>
                <a:latin typeface="Calibri"/>
                <a:ea typeface="ＭＳ Ｐゴシック"/>
                <a:cs typeface="Times New Roman"/>
              </a:rPr>
              <a:t> </a:t>
            </a:r>
            <a:endParaRPr lang="en-AU" sz="2000" dirty="0">
              <a:effectLst/>
              <a:latin typeface="Calibri"/>
              <a:ea typeface="ＭＳ Ｐゴシック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en-US" sz="2000" b="1" dirty="0">
                <a:effectLst/>
                <a:latin typeface="Calibri"/>
                <a:ea typeface="ＭＳ Ｐゴシック"/>
                <a:cs typeface="Times New Roman"/>
              </a:rPr>
              <a:t>Our readers represent a wide range of New Zealand parents</a:t>
            </a:r>
            <a:endParaRPr lang="en-AU" sz="2000" dirty="0">
              <a:effectLst/>
              <a:latin typeface="Calibri"/>
              <a:ea typeface="ＭＳ Ｐゴシック"/>
              <a:cs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en-AU" sz="2000" dirty="0">
                <a:effectLst/>
                <a:latin typeface="Calibri"/>
                <a:ea typeface="ＭＳ Ｐゴシック"/>
                <a:cs typeface="Times New Roman"/>
              </a:rPr>
              <a:t>Two-thirds of our readers come from New Zealand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en-AU" sz="2000" dirty="0">
                <a:effectLst/>
                <a:latin typeface="Calibri"/>
                <a:ea typeface="ＭＳ Ｐゴシック"/>
                <a:cs typeface="Times New Roman"/>
              </a:rPr>
              <a:t>75% are women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en-AU" sz="2000" dirty="0">
                <a:effectLst/>
                <a:latin typeface="Calibri"/>
                <a:ea typeface="ＭＳ Ｐゴシック"/>
                <a:cs typeface="Times New Roman"/>
              </a:rPr>
              <a:t>75% are aged between 25 and 45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en-AU" sz="2000" dirty="0">
                <a:effectLst/>
                <a:latin typeface="Calibri"/>
                <a:ea typeface="ＭＳ Ｐゴシック"/>
                <a:cs typeface="Times New Roman"/>
              </a:rPr>
              <a:t>Around 60% have an annual household income over $80 000  </a:t>
            </a:r>
          </a:p>
          <a:p>
            <a:pPr>
              <a:spcAft>
                <a:spcPts val="1000"/>
              </a:spcAft>
            </a:pPr>
            <a:r>
              <a:rPr lang="en-US" sz="1200" dirty="0">
                <a:effectLst/>
                <a:latin typeface="Calibri"/>
                <a:ea typeface="ＭＳ Ｐゴシック"/>
                <a:cs typeface="Times New Roman"/>
              </a:rPr>
              <a:t>  </a:t>
            </a:r>
            <a:endParaRPr lang="en-AU" sz="1200" dirty="0">
              <a:effectLst/>
              <a:latin typeface="Calibri"/>
              <a:ea typeface="ＭＳ Ｐゴシック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en-US" sz="1200" dirty="0">
                <a:effectLst/>
                <a:latin typeface="Calibri"/>
                <a:ea typeface="ＭＳ Ｐゴシック"/>
                <a:cs typeface="Times New Roman"/>
              </a:rPr>
              <a:t> </a:t>
            </a:r>
            <a:endParaRPr lang="en-AU" sz="1200" dirty="0">
              <a:effectLst/>
              <a:latin typeface="Calibri"/>
              <a:ea typeface="ＭＳ Ｐゴシック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9455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1800" y="464741"/>
            <a:ext cx="8343900" cy="4375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At Kiwi Families, we have a number of methods of communicating with our readers. These include: </a:t>
            </a:r>
            <a:endParaRPr lang="en-AU" sz="2000" dirty="0"/>
          </a:p>
          <a:p>
            <a:pPr marL="342900" lvl="0" indent="-342900">
              <a:lnSpc>
                <a:spcPct val="150000"/>
              </a:lnSpc>
              <a:buBlip>
                <a:blip r:embed="rId2"/>
              </a:buBlip>
            </a:pPr>
            <a:r>
              <a:rPr lang="en-AU" sz="2000" dirty="0"/>
              <a:t>Banner advertising on the website</a:t>
            </a:r>
          </a:p>
          <a:p>
            <a:pPr marL="342900" lvl="0" indent="-342900">
              <a:lnSpc>
                <a:spcPct val="150000"/>
              </a:lnSpc>
              <a:buBlip>
                <a:blip r:embed="rId2"/>
              </a:buBlip>
            </a:pPr>
            <a:r>
              <a:rPr lang="en-AU" sz="2000" dirty="0"/>
              <a:t>Banner advertising in our Editor’s newsletters </a:t>
            </a:r>
          </a:p>
          <a:p>
            <a:pPr marL="342900" lvl="0" indent="-342900">
              <a:lnSpc>
                <a:spcPct val="150000"/>
              </a:lnSpc>
              <a:buBlip>
                <a:blip r:embed="rId2"/>
              </a:buBlip>
            </a:pPr>
            <a:r>
              <a:rPr lang="en-AU" sz="2000" dirty="0"/>
              <a:t>Reviews and new product announcements in our Editor’s  newsletters and in our ‘Reviews’ section</a:t>
            </a:r>
          </a:p>
          <a:p>
            <a:pPr marL="342900" lvl="0" indent="-342900">
              <a:lnSpc>
                <a:spcPct val="150000"/>
              </a:lnSpc>
              <a:buBlip>
                <a:blip r:embed="rId2"/>
              </a:buBlip>
            </a:pPr>
            <a:r>
              <a:rPr lang="en-AU" sz="2000" dirty="0" smtClean="0"/>
              <a:t>Editorial features in our feature newsletters </a:t>
            </a:r>
          </a:p>
          <a:p>
            <a:pPr marL="342900" lvl="0" indent="-342900">
              <a:lnSpc>
                <a:spcPct val="150000"/>
              </a:lnSpc>
              <a:buBlip>
                <a:blip r:embed="rId2"/>
              </a:buBlip>
            </a:pPr>
            <a:r>
              <a:rPr lang="en-AU" sz="2000" dirty="0" smtClean="0"/>
              <a:t>EDMs</a:t>
            </a:r>
            <a:r>
              <a:rPr lang="en-AU" sz="2000" dirty="0"/>
              <a:t>, promoting only your message </a:t>
            </a:r>
          </a:p>
          <a:p>
            <a:pPr marL="342900" lvl="0" indent="-342900">
              <a:lnSpc>
                <a:spcPct val="150000"/>
              </a:lnSpc>
              <a:buBlip>
                <a:blip r:embed="rId2"/>
              </a:buBlip>
            </a:pPr>
            <a:r>
              <a:rPr lang="en-AU" sz="2000" dirty="0"/>
              <a:t>Communication on our Facebook, Twitter, </a:t>
            </a:r>
            <a:r>
              <a:rPr lang="en-AU" sz="2000" dirty="0" err="1"/>
              <a:t>Pinterest</a:t>
            </a:r>
            <a:r>
              <a:rPr lang="en-AU" sz="2000" dirty="0"/>
              <a:t> and YouTube pages</a:t>
            </a:r>
          </a:p>
          <a:p>
            <a:pPr marL="342900" lvl="0" indent="-342900">
              <a:lnSpc>
                <a:spcPct val="150000"/>
              </a:lnSpc>
              <a:buBlip>
                <a:blip r:embed="rId2"/>
              </a:buBlip>
            </a:pPr>
            <a:r>
              <a:rPr lang="en-AU" sz="2000" dirty="0"/>
              <a:t>Use of our Kiwi Families </a:t>
            </a:r>
            <a:r>
              <a:rPr lang="en-AU" sz="2000" dirty="0" smtClean="0"/>
              <a:t>Blogs</a:t>
            </a:r>
            <a:endParaRPr lang="en-AU" sz="2000" i="1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31800" y="5092700"/>
            <a:ext cx="8343900" cy="1155700"/>
          </a:xfrm>
          <a:prstGeom prst="rect">
            <a:avLst/>
          </a:prstGeom>
          <a:solidFill>
            <a:srgbClr val="A1CF00"/>
          </a:solidFill>
          <a:ln w="19050">
            <a:solidFill>
              <a:srgbClr val="A1CF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/>
            </a:ext>
          </a:extLst>
        </p:spPr>
        <p:txBody>
          <a:bodyPr rot="0" vert="horz" wrap="square" lIns="91440" tIns="91440" rIns="91440" bIns="9144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en-US" sz="2000" dirty="0" smtClean="0">
                <a:solidFill>
                  <a:schemeClr val="bg1"/>
                </a:solidFill>
                <a:effectLst/>
                <a:latin typeface="Calibri"/>
                <a:ea typeface="ＭＳ Ｐゴシック"/>
                <a:cs typeface="Times New Roman"/>
              </a:rPr>
              <a:t>The visits to our website via Kiwi Families are good quality visits for us- they spend longer than average and go to a good number of pages. </a:t>
            </a:r>
            <a:endParaRPr lang="en-US" sz="2000" b="1" dirty="0">
              <a:solidFill>
                <a:schemeClr val="bg1"/>
              </a:solidFill>
              <a:latin typeface="Calibri"/>
              <a:ea typeface="ＭＳ Ｐゴシック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2000" b="1" dirty="0" smtClean="0">
                <a:solidFill>
                  <a:schemeClr val="bg1"/>
                </a:solidFill>
                <a:effectLst/>
                <a:latin typeface="Calibri"/>
                <a:ea typeface="ＭＳ Ｐゴシック"/>
                <a:cs typeface="Times New Roman"/>
              </a:rPr>
              <a:t>Kath Curran- </a:t>
            </a:r>
            <a:r>
              <a:rPr lang="en-US" sz="2000" b="1" dirty="0" smtClean="0">
                <a:solidFill>
                  <a:schemeClr val="bg1"/>
                </a:solidFill>
                <a:latin typeface="Calibri"/>
                <a:ea typeface="ＭＳ Ｐゴシック"/>
                <a:cs typeface="Times New Roman"/>
              </a:rPr>
              <a:t>Napier Family Centre</a:t>
            </a:r>
            <a:endParaRPr lang="en-AU" sz="2000" b="1" dirty="0">
              <a:solidFill>
                <a:schemeClr val="bg1"/>
              </a:solidFill>
              <a:effectLst/>
              <a:latin typeface="Calibri"/>
              <a:ea typeface="ＭＳ Ｐゴシック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90862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31800" y="457200"/>
            <a:ext cx="8293100" cy="5905500"/>
          </a:xfrm>
          <a:prstGeom prst="rect">
            <a:avLst/>
          </a:prstGeom>
          <a:solidFill>
            <a:srgbClr val="00AFF0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rot="0" vert="horz" wrap="square" lIns="182880" tIns="91440" rIns="91440" bIns="9144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en-US" sz="3000" b="1">
                <a:solidFill>
                  <a:srgbClr val="D6E3BC"/>
                </a:solidFill>
                <a:effectLst/>
                <a:latin typeface="Calibri"/>
                <a:ea typeface="ＭＳ Ｐゴシック"/>
                <a:cs typeface="Times New Roman"/>
              </a:rPr>
              <a:t>+</a:t>
            </a:r>
            <a:endParaRPr lang="en-AU" sz="3000" b="1">
              <a:effectLst/>
              <a:latin typeface="Calibri"/>
              <a:ea typeface="ＭＳ Ｐゴシック"/>
              <a:cs typeface="Times New Roman"/>
            </a:endParaRPr>
          </a:p>
        </p:txBody>
      </p:sp>
      <p:sp>
        <p:nvSpPr>
          <p:cNvPr id="9" name="Text Box 92"/>
          <p:cNvSpPr txBox="1">
            <a:spLocks noChangeArrowheads="1"/>
          </p:cNvSpPr>
          <p:nvPr/>
        </p:nvSpPr>
        <p:spPr bwMode="auto">
          <a:xfrm>
            <a:off x="1510030" y="812800"/>
            <a:ext cx="612394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/>
            </a:ext>
          </a:extLst>
        </p:spPr>
        <p:txBody>
          <a:bodyPr rot="0" vert="horz" wrap="square" lIns="45720" tIns="0" rIns="45720" bIns="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en-US" sz="3600" b="1" dirty="0" smtClean="0">
                <a:solidFill>
                  <a:srgbClr val="FFFFFF"/>
                </a:solidFill>
                <a:effectLst/>
                <a:latin typeface="Calibri"/>
                <a:ea typeface="ＭＳ Ｐゴシック"/>
                <a:cs typeface="Times New Roman"/>
              </a:rPr>
              <a:t>Coming up on Kiwi Families</a:t>
            </a:r>
            <a:endParaRPr lang="en-AU" sz="3600" b="1" dirty="0">
              <a:solidFill>
                <a:srgbClr val="FFFFFF"/>
              </a:solidFill>
              <a:effectLst/>
              <a:latin typeface="Calibri"/>
              <a:ea typeface="ＭＳ Ｐゴシック"/>
              <a:cs typeface="Times New Roman"/>
            </a:endParaRPr>
          </a:p>
        </p:txBody>
      </p:sp>
      <p:sp>
        <p:nvSpPr>
          <p:cNvPr id="10" name="Text Box 94"/>
          <p:cNvSpPr txBox="1">
            <a:spLocks noChangeArrowheads="1"/>
          </p:cNvSpPr>
          <p:nvPr/>
        </p:nvSpPr>
        <p:spPr bwMode="auto">
          <a:xfrm>
            <a:off x="1054100" y="1871980"/>
            <a:ext cx="7099300" cy="352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spcAft>
                <a:spcPts val="1000"/>
              </a:spcAft>
            </a:pPr>
            <a:r>
              <a:rPr lang="en-US" sz="1600" b="1" dirty="0">
                <a:solidFill>
                  <a:srgbClr val="FFFFFF"/>
                </a:solidFill>
                <a:effectLst/>
                <a:latin typeface="Calibri"/>
                <a:ea typeface="ＭＳ Ｐゴシック"/>
                <a:cs typeface="Times New Roman"/>
              </a:rPr>
              <a:t> </a:t>
            </a:r>
            <a:r>
              <a:rPr lang="en-US" sz="2000" dirty="0" smtClean="0">
                <a:solidFill>
                  <a:srgbClr val="FFFFFF"/>
                </a:solidFill>
                <a:effectLst/>
                <a:latin typeface="Calibri"/>
                <a:ea typeface="ＭＳ Ｐゴシック"/>
                <a:cs typeface="Times New Roman"/>
              </a:rPr>
              <a:t>We </a:t>
            </a:r>
            <a:r>
              <a:rPr lang="en-US" sz="2000" dirty="0">
                <a:solidFill>
                  <a:srgbClr val="FFFFFF"/>
                </a:solidFill>
                <a:effectLst/>
                <a:latin typeface="Calibri"/>
                <a:ea typeface="ＭＳ Ｐゴシック"/>
                <a:cs typeface="Times New Roman"/>
              </a:rPr>
              <a:t>run two-monthly themes throughout the year which are designed to feature our content and advertisers. In 2012, our features are:</a:t>
            </a:r>
            <a:endParaRPr lang="en-AU" sz="2000" dirty="0">
              <a:effectLst/>
              <a:latin typeface="Calibri"/>
              <a:ea typeface="ＭＳ Ｐゴシック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AU" sz="2000" dirty="0">
                <a:solidFill>
                  <a:srgbClr val="FFFFFF"/>
                </a:solidFill>
                <a:effectLst/>
                <a:latin typeface="Calibri"/>
                <a:ea typeface="ＭＳ Ｐゴシック"/>
                <a:cs typeface="Times New Roman"/>
              </a:rPr>
              <a:t>April / May- Healthy Families </a:t>
            </a:r>
            <a:endParaRPr lang="en-AU" sz="2000" dirty="0">
              <a:effectLst/>
              <a:latin typeface="Calibri"/>
              <a:ea typeface="ＭＳ Ｐゴシック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AU" sz="2000" dirty="0">
                <a:solidFill>
                  <a:srgbClr val="FFFFFF"/>
                </a:solidFill>
                <a:effectLst/>
                <a:latin typeface="Calibri"/>
                <a:ea typeface="ＭＳ Ｐゴシック"/>
                <a:cs typeface="Times New Roman"/>
              </a:rPr>
              <a:t>June / July- </a:t>
            </a:r>
            <a:r>
              <a:rPr lang="en-AU" sz="2000" dirty="0" smtClean="0">
                <a:solidFill>
                  <a:srgbClr val="FFFFFF"/>
                </a:solidFill>
                <a:latin typeface="Calibri"/>
                <a:ea typeface="ＭＳ Ｐゴシック"/>
                <a:cs typeface="Times New Roman"/>
              </a:rPr>
              <a:t>Creative</a:t>
            </a:r>
            <a:r>
              <a:rPr lang="en-AU" sz="2000" dirty="0" smtClean="0">
                <a:solidFill>
                  <a:srgbClr val="FFFFFF"/>
                </a:solidFill>
                <a:effectLst/>
                <a:latin typeface="Calibri"/>
                <a:ea typeface="ＭＳ Ｐゴシック"/>
                <a:cs typeface="Times New Roman"/>
              </a:rPr>
              <a:t> </a:t>
            </a:r>
            <a:r>
              <a:rPr lang="en-AU" sz="2000" dirty="0">
                <a:solidFill>
                  <a:srgbClr val="FFFFFF"/>
                </a:solidFill>
                <a:effectLst/>
                <a:latin typeface="Calibri"/>
                <a:ea typeface="ＭＳ Ｐゴシック"/>
                <a:cs typeface="Times New Roman"/>
              </a:rPr>
              <a:t>Families</a:t>
            </a:r>
            <a:endParaRPr lang="en-AU" sz="2000" dirty="0">
              <a:effectLst/>
              <a:latin typeface="Calibri"/>
              <a:ea typeface="ＭＳ Ｐゴシック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AU" sz="2000" dirty="0">
                <a:solidFill>
                  <a:srgbClr val="FFFFFF"/>
                </a:solidFill>
                <a:effectLst/>
                <a:latin typeface="Calibri"/>
                <a:ea typeface="ＭＳ Ｐゴシック"/>
                <a:cs typeface="Times New Roman"/>
              </a:rPr>
              <a:t>August / September- Pregnancy and newborn babies</a:t>
            </a:r>
            <a:endParaRPr lang="en-AU" sz="2000" dirty="0">
              <a:effectLst/>
              <a:latin typeface="Calibri"/>
              <a:ea typeface="ＭＳ Ｐゴシック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AU" sz="2000" dirty="0">
                <a:solidFill>
                  <a:srgbClr val="FFFFFF"/>
                </a:solidFill>
                <a:effectLst/>
                <a:latin typeface="Calibri"/>
                <a:ea typeface="ＭＳ Ｐゴシック"/>
                <a:cs typeface="Times New Roman"/>
              </a:rPr>
              <a:t>October / November- All about Teens </a:t>
            </a:r>
            <a:endParaRPr lang="en-AU" sz="2000" dirty="0">
              <a:effectLst/>
              <a:latin typeface="Calibri"/>
              <a:ea typeface="ＭＳ Ｐゴシック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AU" sz="2000" dirty="0">
                <a:solidFill>
                  <a:srgbClr val="FFFFFF"/>
                </a:solidFill>
                <a:effectLst/>
                <a:latin typeface="Calibri"/>
                <a:ea typeface="ＭＳ Ｐゴシック"/>
                <a:cs typeface="Times New Roman"/>
              </a:rPr>
              <a:t>December / January- Christmas and Holidays </a:t>
            </a:r>
            <a:endParaRPr lang="en-AU" sz="2000" dirty="0" smtClean="0">
              <a:effectLst/>
              <a:latin typeface="Calibri"/>
              <a:ea typeface="ＭＳ Ｐゴシック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en-US" sz="2000" dirty="0" smtClean="0">
                <a:solidFill>
                  <a:srgbClr val="FFFFFF"/>
                </a:solidFill>
                <a:effectLst/>
                <a:latin typeface="Calibri"/>
                <a:ea typeface="ＭＳ Ｐゴシック"/>
                <a:cs typeface="Times New Roman"/>
              </a:rPr>
              <a:t> </a:t>
            </a:r>
            <a:endParaRPr lang="en-AU" sz="2000" dirty="0" smtClean="0">
              <a:effectLst/>
              <a:latin typeface="Calibri"/>
              <a:ea typeface="ＭＳ Ｐゴシック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en-US" sz="2000" dirty="0" smtClean="0">
                <a:solidFill>
                  <a:srgbClr val="FFFFFF"/>
                </a:solidFill>
                <a:effectLst/>
                <a:latin typeface="Calibri"/>
                <a:ea typeface="ＭＳ Ｐゴシック"/>
                <a:cs typeface="Times New Roman"/>
              </a:rPr>
              <a:t>These </a:t>
            </a:r>
            <a:r>
              <a:rPr lang="en-US" sz="2000" dirty="0">
                <a:solidFill>
                  <a:srgbClr val="FFFFFF"/>
                </a:solidFill>
                <a:effectLst/>
                <a:latin typeface="Calibri"/>
                <a:ea typeface="ＭＳ Ｐゴシック"/>
                <a:cs typeface="Times New Roman"/>
              </a:rPr>
              <a:t>features are a great opportunity to highlight your products and we’re always happy to talk about how we can help you gain best exposure. </a:t>
            </a:r>
            <a:endParaRPr lang="en-AU" sz="2000" dirty="0">
              <a:effectLst/>
              <a:latin typeface="Calibri"/>
              <a:ea typeface="ＭＳ Ｐゴシック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900"/>
              </a:spcAft>
            </a:pPr>
            <a:r>
              <a:rPr lang="en-US" sz="900" dirty="0">
                <a:solidFill>
                  <a:srgbClr val="FFFFFF"/>
                </a:solidFill>
                <a:effectLst/>
                <a:latin typeface="Calibri"/>
                <a:ea typeface="ＭＳ Ｐゴシック"/>
                <a:cs typeface="Times New Roman"/>
              </a:rPr>
              <a:t> </a:t>
            </a:r>
            <a:endParaRPr lang="en-AU" sz="900" dirty="0">
              <a:solidFill>
                <a:srgbClr val="FFFFFF"/>
              </a:solidFill>
              <a:effectLst/>
              <a:latin typeface="Calibri"/>
              <a:ea typeface="ＭＳ Ｐゴシック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49920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eb-large-taglin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00" y="1879600"/>
            <a:ext cx="33655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73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294</Words>
  <Application>Microsoft Macintosh PowerPoint</Application>
  <PresentationFormat>On-screen Show (4:3)</PresentationFormat>
  <Paragraphs>57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Kiwi Famiies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Rochelle Gribble</dc:creator>
  <cp:lastModifiedBy>Rochelle Gribble</cp:lastModifiedBy>
  <cp:revision>6</cp:revision>
  <dcterms:created xsi:type="dcterms:W3CDTF">2012-03-09T07:27:29Z</dcterms:created>
  <dcterms:modified xsi:type="dcterms:W3CDTF">2012-03-09T08:15:23Z</dcterms:modified>
</cp:coreProperties>
</file>