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77" r:id="rId10"/>
    <p:sldId id="264" r:id="rId11"/>
    <p:sldId id="280" r:id="rId12"/>
    <p:sldId id="265" r:id="rId13"/>
    <p:sldId id="268" r:id="rId14"/>
    <p:sldId id="269" r:id="rId15"/>
    <p:sldId id="270" r:id="rId16"/>
    <p:sldId id="271" r:id="rId17"/>
    <p:sldId id="272" r:id="rId18"/>
    <p:sldId id="281" r:id="rId19"/>
    <p:sldId id="282" r:id="rId20"/>
    <p:sldId id="273" r:id="rId21"/>
    <p:sldId id="274" r:id="rId22"/>
    <p:sldId id="283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9" autoAdjust="0"/>
  </p:normalViewPr>
  <p:slideViewPr>
    <p:cSldViewPr>
      <p:cViewPr>
        <p:scale>
          <a:sx n="70" d="100"/>
          <a:sy n="70" d="100"/>
        </p:scale>
        <p:origin x="-21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A76DC-C918-41B8-96B4-4C88514822D6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9745B-B232-4E00-B21A-AFEC75B2FBE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4419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167F-8374-4655-B97C-459126861848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5CFE-B0E0-4FC7-86D5-55C1C86B521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002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C629A-3772-4E22-920E-327BEA2F9FC7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74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8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21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8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6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25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19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80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6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87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1856D-99EE-443B-B566-AF2ED96A102A}" type="datetimeFigureOut">
              <a:rPr lang="en-NZ" smtClean="0"/>
              <a:pPr/>
              <a:t>3/05/2012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C238-91FE-4728-8186-19B327A8B64A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132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1115616" y="522920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Reducing Injury to Children</a:t>
            </a:r>
            <a:b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NZ" sz="3600" b="1" dirty="0" smtClean="0">
                <a:solidFill>
                  <a:schemeClr val="tx2">
                    <a:lumMod val="75000"/>
                  </a:schemeClr>
                </a:solidFill>
              </a:rPr>
              <a:t>Caused by Trampolines</a:t>
            </a:r>
            <a:endParaRPr lang="en-NZ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1052736"/>
            <a:ext cx="5400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683568" y="1556792"/>
            <a:ext cx="770485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dirty="0" smtClean="0"/>
              <a:t>At the allowable playground </a:t>
            </a:r>
            <a:r>
              <a:rPr lang="en-NZ" sz="2400" dirty="0"/>
              <a:t>standard </a:t>
            </a:r>
            <a:r>
              <a:rPr lang="en-NZ" sz="2400" dirty="0" smtClean="0"/>
              <a:t>(F1292), a head hitting a safety pad above the frame from 1.5m (about the height of a trampoline free-fall) has a:</a:t>
            </a:r>
          </a:p>
          <a:p>
            <a:pPr lvl="0"/>
            <a:endParaRPr lang="en-NZ" sz="1200" b="1" dirty="0" smtClean="0"/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NZ" sz="2400" b="1" dirty="0" smtClean="0">
                <a:solidFill>
                  <a:srgbClr val="FF0000"/>
                </a:solidFill>
              </a:rPr>
              <a:t>99% </a:t>
            </a:r>
            <a:r>
              <a:rPr lang="en-NZ" sz="2400" b="1" dirty="0" smtClean="0"/>
              <a:t>chance of ‘minor’ injury </a:t>
            </a:r>
            <a:r>
              <a:rPr lang="en-NZ" sz="2400" dirty="0" smtClean="0"/>
              <a:t>– which includes </a:t>
            </a:r>
            <a:r>
              <a:rPr lang="en-NZ" sz="2400" dirty="0" smtClean="0">
                <a:solidFill>
                  <a:srgbClr val="FF0000"/>
                </a:solidFill>
              </a:rPr>
              <a:t>fracture</a:t>
            </a:r>
            <a:r>
              <a:rPr lang="en-NZ" sz="2400" dirty="0" smtClean="0"/>
              <a:t>, </a:t>
            </a:r>
            <a:r>
              <a:rPr lang="en-NZ" sz="2400" dirty="0" smtClean="0">
                <a:solidFill>
                  <a:srgbClr val="FF0000"/>
                </a:solidFill>
              </a:rPr>
              <a:t>broken teeth </a:t>
            </a:r>
            <a:r>
              <a:rPr lang="en-NZ" sz="2400" dirty="0" smtClean="0"/>
              <a:t>and </a:t>
            </a:r>
            <a:r>
              <a:rPr lang="en-NZ" sz="2400" dirty="0" smtClean="0">
                <a:solidFill>
                  <a:srgbClr val="FF0000"/>
                </a:solidFill>
              </a:rPr>
              <a:t>skull trauma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NZ" sz="2400" b="1" dirty="0" smtClean="0">
                <a:solidFill>
                  <a:srgbClr val="FF0000"/>
                </a:solidFill>
              </a:rPr>
              <a:t>90% </a:t>
            </a:r>
            <a:r>
              <a:rPr lang="en-NZ" sz="2400" b="1" dirty="0" smtClean="0"/>
              <a:t>chance of ‘moderate’ injury </a:t>
            </a:r>
            <a:r>
              <a:rPr lang="en-NZ" sz="2400" dirty="0" smtClean="0"/>
              <a:t>– which includes </a:t>
            </a:r>
            <a:r>
              <a:rPr lang="en-NZ" sz="2400" dirty="0" smtClean="0">
                <a:solidFill>
                  <a:srgbClr val="FF0000"/>
                </a:solidFill>
              </a:rPr>
              <a:t>deep wounds</a:t>
            </a:r>
            <a:r>
              <a:rPr lang="en-NZ" sz="2400" dirty="0" smtClean="0"/>
              <a:t>, </a:t>
            </a:r>
            <a:r>
              <a:rPr lang="en-NZ" sz="2400" dirty="0" smtClean="0">
                <a:solidFill>
                  <a:srgbClr val="FF0000"/>
                </a:solidFill>
              </a:rPr>
              <a:t>skull fracture </a:t>
            </a:r>
            <a:r>
              <a:rPr lang="en-NZ" sz="2400" dirty="0" smtClean="0"/>
              <a:t>and </a:t>
            </a:r>
            <a:r>
              <a:rPr lang="en-NZ" sz="2400" dirty="0" smtClean="0">
                <a:solidFill>
                  <a:srgbClr val="FF0000"/>
                </a:solidFill>
              </a:rPr>
              <a:t>loss of consciousness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NZ" sz="2400" b="1" dirty="0" smtClean="0">
                <a:solidFill>
                  <a:srgbClr val="FF0000"/>
                </a:solidFill>
              </a:rPr>
              <a:t>3% </a:t>
            </a:r>
            <a:r>
              <a:rPr lang="en-NZ" sz="2400" b="1" dirty="0" smtClean="0"/>
              <a:t>chance of critical injury </a:t>
            </a:r>
            <a:r>
              <a:rPr lang="en-NZ" sz="2400" dirty="0" smtClean="0"/>
              <a:t>– </a:t>
            </a:r>
            <a:r>
              <a:rPr lang="en-NZ" sz="2400" dirty="0" smtClean="0">
                <a:solidFill>
                  <a:srgbClr val="FF0000"/>
                </a:solidFill>
              </a:rPr>
              <a:t>brain damage</a:t>
            </a:r>
            <a:r>
              <a:rPr lang="en-NZ" sz="2400" dirty="0" smtClean="0"/>
              <a:t>, </a:t>
            </a:r>
            <a:r>
              <a:rPr lang="en-NZ" sz="2400" dirty="0" smtClean="0">
                <a:solidFill>
                  <a:srgbClr val="FF0000"/>
                </a:solidFill>
              </a:rPr>
              <a:t>coma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NZ" sz="2400" b="1" dirty="0" smtClean="0">
                <a:solidFill>
                  <a:srgbClr val="FF0000"/>
                </a:solidFill>
              </a:rPr>
              <a:t>1% </a:t>
            </a:r>
            <a:r>
              <a:rPr lang="en-NZ" sz="2400" b="1" dirty="0" smtClean="0"/>
              <a:t>chance of </a:t>
            </a:r>
            <a:r>
              <a:rPr lang="en-NZ" sz="2400" b="1" dirty="0" smtClean="0">
                <a:solidFill>
                  <a:srgbClr val="FF0000"/>
                </a:solidFill>
              </a:rPr>
              <a:t>death</a:t>
            </a:r>
          </a:p>
          <a:p>
            <a:pPr lvl="0"/>
            <a:endParaRPr lang="en-NZ" sz="1100" b="1" dirty="0" smtClean="0"/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These are the accepted ‘safety’ thresholds.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9087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But if pads </a:t>
            </a:r>
            <a:r>
              <a:rPr lang="en-NZ" sz="2400" b="1" i="1" u="sng" dirty="0" smtClean="0">
                <a:solidFill>
                  <a:schemeClr val="accent6">
                    <a:lumMod val="75000"/>
                  </a:schemeClr>
                </a:solidFill>
              </a:rPr>
              <a:t>are</a:t>
            </a:r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 there, surely they will prevent injuries?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6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15042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683568" y="1632714"/>
            <a:ext cx="770485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N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3% </a:t>
            </a:r>
            <a:r>
              <a:rPr lang="en-NZ" sz="2400" b="1" dirty="0" smtClean="0">
                <a:solidFill>
                  <a:srgbClr val="FF0000"/>
                </a:solidFill>
              </a:rPr>
              <a:t>16%</a:t>
            </a:r>
            <a:r>
              <a:rPr lang="en-N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400" b="1" dirty="0" smtClean="0"/>
              <a:t>chance </a:t>
            </a:r>
            <a:r>
              <a:rPr lang="en-NZ" sz="2400" b="1" dirty="0"/>
              <a:t>of critical injury </a:t>
            </a:r>
            <a:r>
              <a:rPr lang="en-NZ" sz="2400" dirty="0"/>
              <a:t>– </a:t>
            </a:r>
            <a:r>
              <a:rPr lang="en-N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brain damage</a:t>
            </a:r>
            <a:r>
              <a:rPr lang="en-NZ" sz="2400" dirty="0"/>
              <a:t>, </a:t>
            </a:r>
            <a:r>
              <a:rPr lang="en-N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coma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NZ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NZ" sz="2400" dirty="0" smtClean="0"/>
              <a:t>Further studies suggest that chance of critical injury at the 1000HIC threshold actually produces a </a:t>
            </a:r>
            <a:r>
              <a:rPr lang="en-NZ" sz="2400" b="1" dirty="0" smtClean="0"/>
              <a:t>16%</a:t>
            </a:r>
            <a:r>
              <a:rPr lang="en-NZ" sz="2400" dirty="0" smtClean="0"/>
              <a:t> chance of critical injury</a:t>
            </a:r>
            <a:r>
              <a:rPr lang="en-NZ" sz="2400" dirty="0"/>
              <a:t> rather than </a:t>
            </a:r>
            <a:r>
              <a:rPr lang="en-NZ" sz="2400" b="1" dirty="0"/>
              <a:t>3</a:t>
            </a:r>
            <a:r>
              <a:rPr lang="en-NZ" sz="2400" b="1" dirty="0" smtClean="0"/>
              <a:t>%</a:t>
            </a:r>
            <a:r>
              <a:rPr lang="en-NZ" sz="2400" dirty="0"/>
              <a:t> stated in the previous </a:t>
            </a:r>
            <a:r>
              <a:rPr lang="en-NZ" sz="2400" dirty="0" smtClean="0"/>
              <a:t>slide</a:t>
            </a:r>
            <a:r>
              <a:rPr lang="en-NZ" sz="2400" dirty="0"/>
              <a:t>.</a:t>
            </a:r>
            <a:endParaRPr lang="en-NZ" sz="2400" b="1" dirty="0"/>
          </a:p>
          <a:p>
            <a:pPr lvl="0"/>
            <a:endParaRPr lang="en-NZ" sz="1100" b="1" dirty="0" smtClean="0"/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If so, the injury risk is </a:t>
            </a:r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significantly higher over </a:t>
            </a:r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all categories, including </a:t>
            </a:r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chance of fatality, than </a:t>
            </a:r>
          </a:p>
          <a:p>
            <a:pPr lvl="0"/>
            <a:r>
              <a:rPr lang="en-NZ" sz="2800" b="1" dirty="0" smtClean="0">
                <a:solidFill>
                  <a:srgbClr val="FF0000"/>
                </a:solidFill>
              </a:rPr>
              <a:t>previously thought.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90872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>
                <a:solidFill>
                  <a:schemeClr val="accent6">
                    <a:lumMod val="75000"/>
                  </a:schemeClr>
                </a:solidFill>
              </a:rPr>
              <a:t>But wait, it gets worse…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043608" y="1628800"/>
            <a:ext cx="432048" cy="396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15616" y="1556792"/>
            <a:ext cx="288032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08" y="3789040"/>
            <a:ext cx="323850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7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22181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624002"/>
            <a:ext cx="799288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b="1" dirty="0" smtClean="0"/>
              <a:t>Those figures are for adults, not kids.</a:t>
            </a:r>
          </a:p>
          <a:p>
            <a:pPr lvl="0"/>
            <a:endParaRPr lang="en-NZ" sz="1100" dirty="0"/>
          </a:p>
          <a:p>
            <a:pPr lvl="0"/>
            <a:r>
              <a:rPr lang="en-NZ" sz="2400" dirty="0" smtClean="0"/>
              <a:t>The allowable threshold was devised from head impact studies in the 1950’s using primates and cadavers to emulate the impact of head injury of </a:t>
            </a:r>
            <a:r>
              <a:rPr lang="en-NZ" sz="2400" b="1" u="sng" dirty="0" smtClean="0"/>
              <a:t>adult males in vehicle accidents</a:t>
            </a:r>
            <a:r>
              <a:rPr lang="en-NZ" sz="2400" dirty="0" smtClean="0"/>
              <a:t>. </a:t>
            </a:r>
          </a:p>
          <a:p>
            <a:pPr lvl="0"/>
            <a:endParaRPr lang="en-NZ" sz="1600" dirty="0"/>
          </a:p>
          <a:p>
            <a:pPr lvl="0"/>
            <a:r>
              <a:rPr lang="en-NZ" sz="2400" dirty="0" smtClean="0"/>
              <a:t>The Huber study </a:t>
            </a:r>
            <a:r>
              <a:rPr lang="en-NZ" sz="2400" u="sng" dirty="0" smtClean="0"/>
              <a:t>strongly recommends the minimum threshold be reduced for children</a:t>
            </a:r>
            <a:r>
              <a:rPr lang="en-NZ" sz="2400" dirty="0" smtClean="0"/>
              <a:t> to two thirds of the adult level for 5 to 12 year olds, and to half the adult level for 2 to 5 year olds. </a:t>
            </a:r>
          </a:p>
          <a:p>
            <a:pPr lvl="0"/>
            <a:endParaRPr lang="en-NZ" sz="1600" dirty="0" smtClean="0"/>
          </a:p>
          <a:p>
            <a:pPr lvl="0"/>
            <a:r>
              <a:rPr lang="en-NZ" sz="2800" b="1" dirty="0" smtClean="0"/>
              <a:t>Or to put it another way…. </a:t>
            </a:r>
            <a:r>
              <a:rPr lang="en-NZ" sz="2800" b="1" dirty="0" smtClean="0">
                <a:solidFill>
                  <a:srgbClr val="FF0000"/>
                </a:solidFill>
              </a:rPr>
              <a:t>The current allowable threshold is totally unsuitable for kids.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7" name="TextBox 6"/>
          <p:cNvSpPr txBox="1"/>
          <p:nvPr/>
        </p:nvSpPr>
        <p:spPr>
          <a:xfrm>
            <a:off x="611560" y="98072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But wait, it gets worse still…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7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23576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755576" y="2096556"/>
            <a:ext cx="525658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In Australia and New Zealand, safety standards are VOLUNTARY</a:t>
            </a:r>
            <a:r>
              <a:rPr lang="en-NZ" sz="3200" dirty="0" smtClean="0"/>
              <a:t>, not mandatory. </a:t>
            </a:r>
          </a:p>
          <a:p>
            <a:pPr lvl="0"/>
            <a:endParaRPr lang="en-NZ" sz="1100" dirty="0"/>
          </a:p>
          <a:p>
            <a:pPr lvl="0"/>
            <a:r>
              <a:rPr lang="en-NZ" sz="3200" dirty="0" smtClean="0"/>
              <a:t>So any trampoline, of any quality, can be sold without a minimum safety requirement in place to protect kids at all!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9512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But wait, it gets EVEN worse!… (for Australia and NZ at least)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35126"/>
            <a:ext cx="2719933" cy="38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755576" y="1700808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dirty="0" smtClean="0"/>
              <a:t>In 2012, the Journal of Paediatrics and Child Health reported that </a:t>
            </a:r>
            <a:r>
              <a:rPr lang="en-NZ" sz="3200" b="1" dirty="0" smtClean="0">
                <a:solidFill>
                  <a:srgbClr val="FF0000"/>
                </a:solidFill>
              </a:rPr>
              <a:t>trampoline injuries can be reduced by </a:t>
            </a:r>
            <a:br>
              <a:rPr lang="en-NZ" sz="3200" b="1" dirty="0" smtClean="0">
                <a:solidFill>
                  <a:srgbClr val="FF0000"/>
                </a:solidFill>
              </a:rPr>
            </a:br>
            <a:r>
              <a:rPr lang="en-NZ" sz="3200" b="1" dirty="0" smtClean="0">
                <a:solidFill>
                  <a:srgbClr val="FF0000"/>
                </a:solidFill>
              </a:rPr>
              <a:t>36-79% </a:t>
            </a:r>
            <a:r>
              <a:rPr lang="en-NZ" sz="3200" dirty="0" smtClean="0"/>
              <a:t>purely through product engineering &amp; design.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09512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t’s not all bad news…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340768"/>
            <a:ext cx="2857500" cy="4324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8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33250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611560" y="112474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 smtClean="0"/>
              <a:t>The Soft-Edge design employed by Springfree Trampolines is 99% less likely to cause injury: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420888"/>
            <a:ext cx="381642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dirty="0" smtClean="0">
                <a:solidFill>
                  <a:srgbClr val="FF0000"/>
                </a:solidFill>
              </a:rPr>
              <a:t>Playground Standard F1292 allowable limit (1000HIC):</a:t>
            </a:r>
          </a:p>
          <a:p>
            <a:pPr lvl="0"/>
            <a:endParaRPr lang="en-NZ" sz="900" dirty="0"/>
          </a:p>
          <a:p>
            <a:r>
              <a:rPr lang="en-NZ" sz="2400" b="1" dirty="0" smtClean="0">
                <a:solidFill>
                  <a:srgbClr val="FF0000"/>
                </a:solidFill>
              </a:rPr>
              <a:t>99% </a:t>
            </a:r>
            <a:r>
              <a:rPr lang="en-NZ" sz="2400" b="1" dirty="0" smtClean="0"/>
              <a:t>chance of minor injury (</a:t>
            </a:r>
            <a:r>
              <a:rPr lang="en-NZ" sz="2400" b="1" dirty="0"/>
              <a:t>fracture, broken teeth</a:t>
            </a:r>
            <a:r>
              <a:rPr lang="en-NZ" sz="2400" b="1" dirty="0" smtClean="0"/>
              <a:t>)</a:t>
            </a:r>
          </a:p>
          <a:p>
            <a:endParaRPr lang="en-NZ" sz="800" b="1" dirty="0" smtClean="0"/>
          </a:p>
          <a:p>
            <a:pPr lvl="0"/>
            <a:r>
              <a:rPr lang="en-NZ" dirty="0" smtClean="0"/>
              <a:t>(Impact at the edge of trampoline at </a:t>
            </a:r>
            <a:br>
              <a:rPr lang="en-NZ" dirty="0" smtClean="0"/>
            </a:br>
            <a:r>
              <a:rPr lang="en-NZ" dirty="0" smtClean="0"/>
              <a:t>the previously mentioned 1.5m </a:t>
            </a:r>
            <a:br>
              <a:rPr lang="en-NZ" dirty="0" smtClean="0"/>
            </a:br>
            <a:r>
              <a:rPr lang="en-NZ" dirty="0" smtClean="0"/>
              <a:t>fall height)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2420888"/>
            <a:ext cx="36004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dirty="0" smtClean="0">
                <a:solidFill>
                  <a:srgbClr val="FF0000"/>
                </a:solidFill>
              </a:rPr>
              <a:t>The Springfree Soft-Edge design (77HIC):</a:t>
            </a:r>
          </a:p>
          <a:p>
            <a:pPr lvl="0"/>
            <a:endParaRPr lang="en-NZ" sz="900" dirty="0"/>
          </a:p>
          <a:p>
            <a:pPr lvl="0"/>
            <a:r>
              <a:rPr lang="en-NZ" sz="2400" b="1" dirty="0" smtClean="0">
                <a:solidFill>
                  <a:srgbClr val="FF0000"/>
                </a:solidFill>
              </a:rPr>
              <a:t>1% </a:t>
            </a:r>
            <a:r>
              <a:rPr lang="en-NZ" sz="2400" b="1" dirty="0" smtClean="0"/>
              <a:t>chance of minor injury (fracture, broken teeth)</a:t>
            </a:r>
          </a:p>
          <a:p>
            <a:endParaRPr lang="en-NZ" sz="800" b="1" dirty="0"/>
          </a:p>
          <a:p>
            <a:pPr lvl="0"/>
            <a:r>
              <a:rPr lang="en-NZ" dirty="0" smtClean="0"/>
              <a:t>(</a:t>
            </a:r>
            <a:r>
              <a:rPr lang="en-NZ" dirty="0"/>
              <a:t>Impact at the edge of trampoline at </a:t>
            </a:r>
            <a:r>
              <a:rPr lang="en-NZ" dirty="0" smtClean="0"/>
              <a:t>the previously mentioned 1.5m fall height)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2348880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err="1" smtClean="0">
                <a:solidFill>
                  <a:srgbClr val="FF0000"/>
                </a:solidFill>
              </a:rPr>
              <a:t>vs</a:t>
            </a:r>
            <a:endParaRPr lang="en-NZ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9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37031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11" name="TextBox 11"/>
          <p:cNvSpPr txBox="1"/>
          <p:nvPr/>
        </p:nvSpPr>
        <p:spPr>
          <a:xfrm>
            <a:off x="467544" y="5653117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Australia                                                                      USA</a:t>
            </a:r>
          </a:p>
          <a:p>
            <a:pPr algn="ctr"/>
            <a:endParaRPr lang="en-US" sz="1000" dirty="0"/>
          </a:p>
          <a:p>
            <a:pPr algn="ctr"/>
            <a:r>
              <a:rPr lang="en-US" dirty="0" smtClean="0"/>
              <a:t>Pie charts showing sources of injury in traditional trampolines in USA &amp; Australia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76470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How injuries occur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3733"/>
            <a:ext cx="8280920" cy="4201396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519772" y="1187460"/>
            <a:ext cx="4212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Traditional spring-based trampolines</a:t>
            </a:r>
            <a:endParaRPr lang="en-NZ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645333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10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13975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18" name="TextBox 17"/>
          <p:cNvSpPr txBox="1"/>
          <p:nvPr/>
        </p:nvSpPr>
        <p:spPr>
          <a:xfrm>
            <a:off x="467544" y="735087"/>
            <a:ext cx="57606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Designer responsibility: Avoidable Injuries 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602128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Avoidable by Design</a:t>
            </a:r>
            <a:endParaRPr lang="en-NZ" sz="2000" b="1" dirty="0" smtClean="0"/>
          </a:p>
        </p:txBody>
      </p:sp>
      <p:sp>
        <p:nvSpPr>
          <p:cNvPr id="9" name="TextBox 9"/>
          <p:cNvSpPr txBox="1"/>
          <p:nvPr/>
        </p:nvSpPr>
        <p:spPr>
          <a:xfrm>
            <a:off x="791580" y="4808185"/>
            <a:ext cx="25562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Traditional spring-based trampolines</a:t>
            </a:r>
          </a:p>
          <a:p>
            <a:pPr algn="ctr"/>
            <a:r>
              <a:rPr lang="en-US" b="1" dirty="0" smtClean="0"/>
              <a:t>Australia 83%</a:t>
            </a:r>
            <a:endParaRPr lang="en-NZ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1483"/>
            <a:ext cx="8028384" cy="3488710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6408204" y="4808185"/>
            <a:ext cx="25562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/>
              <a:t>Springfree</a:t>
            </a:r>
            <a:endParaRPr lang="en-US" b="1" dirty="0" smtClean="0"/>
          </a:p>
          <a:p>
            <a:pPr algn="ctr"/>
            <a:r>
              <a:rPr lang="en-US" b="1" dirty="0" smtClean="0"/>
              <a:t>Trampolines</a:t>
            </a:r>
          </a:p>
          <a:p>
            <a:pPr algn="ctr"/>
            <a:r>
              <a:rPr lang="en-US" b="1" dirty="0" smtClean="0"/>
              <a:t>17%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51920" y="4809926"/>
            <a:ext cx="25562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Traditional spring-based trampolines</a:t>
            </a:r>
          </a:p>
          <a:p>
            <a:pPr algn="ctr"/>
            <a:r>
              <a:rPr lang="en-US" b="1" dirty="0" smtClean="0"/>
              <a:t>USA 48%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63594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7270102" cy="54985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18" name="TextBox 17"/>
          <p:cNvSpPr txBox="1"/>
          <p:nvPr/>
        </p:nvSpPr>
        <p:spPr>
          <a:xfrm>
            <a:off x="467544" y="764704"/>
            <a:ext cx="79928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Designer responsibility: Avoidable Injuries 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For every 100 injuries generated by traditional spring-based trampolines, </a:t>
            </a:r>
            <a:r>
              <a:rPr lang="en-NZ" sz="1600" dirty="0" err="1" smtClean="0"/>
              <a:t>Springfree’s</a:t>
            </a:r>
            <a:r>
              <a:rPr lang="en-NZ" sz="1600" dirty="0" smtClean="0"/>
              <a:t> design delivers the following reduction :</a:t>
            </a:r>
            <a:endParaRPr lang="en-NZ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 smtClean="0"/>
              <a:t>Taking ‘Avoidable injuries’ as 100%....</a:t>
            </a:r>
            <a:endParaRPr lang="en-NZ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1967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USA</a:t>
            </a:r>
            <a:endParaRPr lang="en-NZ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11967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Australia</a:t>
            </a:r>
            <a:endParaRPr lang="en-NZ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668344" y="642313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11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24142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18" name="TextBox 17"/>
          <p:cNvSpPr txBox="1"/>
          <p:nvPr/>
        </p:nvSpPr>
        <p:spPr>
          <a:xfrm>
            <a:off x="467544" y="735087"/>
            <a:ext cx="3384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Designer responsibility 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208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rgbClr val="FF0000"/>
                </a:solidFill>
              </a:rPr>
              <a:t>Springfree Improvement as % of ‘Avoidable by Design’ </a:t>
            </a:r>
          </a:p>
          <a:p>
            <a:pPr algn="ctr"/>
            <a:r>
              <a:rPr lang="en-NZ" sz="1400" dirty="0" smtClean="0"/>
              <a:t>(</a:t>
            </a:r>
            <a:r>
              <a:rPr lang="en-NZ" sz="1400" dirty="0" err="1" smtClean="0"/>
              <a:t>ie</a:t>
            </a:r>
            <a:r>
              <a:rPr lang="en-NZ" sz="1400" dirty="0" smtClean="0"/>
              <a:t>. injury caused </a:t>
            </a:r>
            <a:r>
              <a:rPr lang="en-NZ" sz="1400" dirty="0"/>
              <a:t>by impact with equipment or falling off - things that can be influenced by trampoline design)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" y="1988840"/>
            <a:ext cx="7496316" cy="47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1700808"/>
            <a:ext cx="72008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3203848" y="2518732"/>
            <a:ext cx="5472608" cy="370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dirty="0" smtClean="0"/>
              <a:t>NASA studies in 1980 revealed rebound trampolining </a:t>
            </a:r>
            <a:r>
              <a:rPr lang="en-NZ" sz="3200" dirty="0"/>
              <a:t>as an extremely effective </a:t>
            </a:r>
            <a:r>
              <a:rPr lang="en-NZ" sz="3200" dirty="0" smtClean="0"/>
              <a:t>exercise</a:t>
            </a:r>
            <a:r>
              <a:rPr lang="en-NZ" sz="3200" dirty="0"/>
              <a:t>, </a:t>
            </a:r>
            <a:r>
              <a:rPr lang="en-NZ" sz="3200" dirty="0" smtClean="0"/>
              <a:t>showing that </a:t>
            </a:r>
            <a:r>
              <a:rPr lang="en-NZ" sz="3200" b="1" dirty="0" smtClean="0">
                <a:solidFill>
                  <a:srgbClr val="FF0000"/>
                </a:solidFill>
              </a:rPr>
              <a:t>10 </a:t>
            </a:r>
            <a:r>
              <a:rPr lang="en-NZ" sz="3200" b="1" dirty="0">
                <a:solidFill>
                  <a:srgbClr val="FF0000"/>
                </a:solidFill>
              </a:rPr>
              <a:t>minutes </a:t>
            </a:r>
            <a:r>
              <a:rPr lang="en-NZ" sz="3200" b="1" dirty="0" smtClean="0">
                <a:solidFill>
                  <a:srgbClr val="FF0000"/>
                </a:solidFill>
              </a:rPr>
              <a:t>bouncing </a:t>
            </a:r>
            <a:r>
              <a:rPr lang="en-NZ" sz="3200" b="1" dirty="0">
                <a:solidFill>
                  <a:srgbClr val="FF0000"/>
                </a:solidFill>
              </a:rPr>
              <a:t>on a trampoline </a:t>
            </a:r>
            <a:r>
              <a:rPr lang="en-NZ" sz="3200" b="1" dirty="0" smtClean="0">
                <a:solidFill>
                  <a:srgbClr val="FF0000"/>
                </a:solidFill>
              </a:rPr>
              <a:t>was equivalent to </a:t>
            </a:r>
            <a:r>
              <a:rPr lang="en-NZ" sz="3200" b="1" dirty="0">
                <a:solidFill>
                  <a:srgbClr val="FF0000"/>
                </a:solidFill>
              </a:rPr>
              <a:t>33 minutes of </a:t>
            </a:r>
            <a:r>
              <a:rPr lang="en-NZ" sz="3200" b="1" dirty="0" smtClean="0">
                <a:solidFill>
                  <a:srgbClr val="FF0000"/>
                </a:solidFill>
              </a:rPr>
              <a:t>running, in exercise benefit. </a:t>
            </a:r>
            <a:endParaRPr lang="en-NZ" sz="3200" b="1" dirty="0">
              <a:solidFill>
                <a:srgbClr val="FF0000"/>
              </a:solidFill>
            </a:endParaRPr>
          </a:p>
          <a:p>
            <a:endParaRPr lang="en-NZ" sz="105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90741"/>
            <a:ext cx="2162175" cy="1838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109512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The Ultimate Exercise...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00808"/>
            <a:ext cx="72008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rgbClr val="FF0000"/>
                </a:solidFill>
              </a:rPr>
              <a:t>10 minutes </a:t>
            </a:r>
            <a:r>
              <a:rPr lang="en-NZ" sz="2800" b="1" dirty="0" smtClean="0">
                <a:solidFill>
                  <a:srgbClr val="FF0000"/>
                </a:solidFill>
              </a:rPr>
              <a:t>trampolining = 33 </a:t>
            </a:r>
            <a:r>
              <a:rPr lang="en-NZ" sz="2800" b="1" dirty="0">
                <a:solidFill>
                  <a:srgbClr val="FF0000"/>
                </a:solidFill>
              </a:rPr>
              <a:t>minutes </a:t>
            </a:r>
            <a:r>
              <a:rPr lang="en-NZ" sz="2800" b="1" dirty="0" smtClean="0">
                <a:solidFill>
                  <a:srgbClr val="FF0000"/>
                </a:solidFill>
              </a:rPr>
              <a:t>running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1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454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899592" y="176177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Manufacturers cannot </a:t>
            </a:r>
            <a:endParaRPr lang="en-NZ" sz="3200" dirty="0" smtClean="0"/>
          </a:p>
          <a:p>
            <a:r>
              <a:rPr lang="en-NZ" sz="3200" dirty="0" smtClean="0"/>
              <a:t>control </a:t>
            </a:r>
            <a:r>
              <a:rPr lang="en-NZ" sz="3200" dirty="0"/>
              <a:t>user </a:t>
            </a:r>
            <a:r>
              <a:rPr lang="en-NZ" sz="3200" dirty="0" smtClean="0"/>
              <a:t>behaviour, </a:t>
            </a:r>
          </a:p>
          <a:p>
            <a:r>
              <a:rPr lang="en-NZ" sz="3200" dirty="0" smtClean="0"/>
              <a:t>but they can control</a:t>
            </a:r>
          </a:p>
          <a:p>
            <a:r>
              <a:rPr lang="en-NZ" sz="3200" dirty="0" smtClean="0"/>
              <a:t>design </a:t>
            </a:r>
            <a:r>
              <a:rPr lang="en-NZ" sz="3200" dirty="0"/>
              <a:t>and </a:t>
            </a:r>
            <a:r>
              <a:rPr lang="en-NZ" sz="3200" dirty="0" smtClean="0"/>
              <a:t>safety features</a:t>
            </a:r>
            <a:r>
              <a:rPr lang="en-NZ" sz="3200" dirty="0"/>
              <a:t>. </a:t>
            </a:r>
          </a:p>
          <a:p>
            <a:endParaRPr lang="en-NZ" sz="3200" dirty="0"/>
          </a:p>
          <a:p>
            <a:r>
              <a:rPr lang="en-NZ" sz="3200" b="1" dirty="0" err="1" smtClean="0"/>
              <a:t>Springfree’s</a:t>
            </a:r>
            <a:r>
              <a:rPr lang="en-NZ" sz="3200" b="1" dirty="0" smtClean="0"/>
              <a:t> </a:t>
            </a:r>
            <a:r>
              <a:rPr lang="en-NZ" sz="3200" b="1" dirty="0"/>
              <a:t>design aim is to eliminate all falling-off and equipment-related injuries</a:t>
            </a:r>
            <a:r>
              <a:rPr lang="en-NZ" sz="3200" b="1" dirty="0" smtClean="0"/>
              <a:t>.</a:t>
            </a:r>
            <a:endParaRPr lang="en-NZ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1668"/>
            <a:ext cx="3238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899592" y="3364537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rgbClr val="FF0000"/>
                </a:solidFill>
              </a:rPr>
              <a:t>Thousands of children are injured each year as a result of poor design, poor quality products, and lack of effective safety standards</a:t>
            </a:r>
            <a:r>
              <a:rPr lang="en-NZ" sz="3200" b="1" dirty="0" smtClean="0">
                <a:solidFill>
                  <a:srgbClr val="FF0000"/>
                </a:solidFill>
              </a:rPr>
              <a:t>.</a:t>
            </a:r>
          </a:p>
          <a:p>
            <a:endParaRPr lang="en-NZ" sz="1600" b="1" dirty="0">
              <a:solidFill>
                <a:srgbClr val="FF0000"/>
              </a:solidFill>
            </a:endParaRPr>
          </a:p>
          <a:p>
            <a:r>
              <a:rPr lang="en-NZ" sz="3200" b="1" dirty="0" smtClean="0"/>
              <a:t>We think our kids deserve better.</a:t>
            </a:r>
            <a:endParaRPr lang="en-NZ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0728"/>
            <a:ext cx="30603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99288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NZ" sz="1400" b="1" dirty="0" smtClean="0"/>
              <a:t>References: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1 (Slide 2) - </a:t>
            </a:r>
            <a:r>
              <a:rPr lang="en-NZ" sz="1400" i="1" dirty="0" smtClean="0"/>
              <a:t>Journal </a:t>
            </a:r>
            <a:r>
              <a:rPr lang="en-NZ" sz="1400" i="1" dirty="0"/>
              <a:t>of Applied Physiology </a:t>
            </a:r>
            <a:r>
              <a:rPr lang="en-NZ" sz="1400" dirty="0"/>
              <a:t>49(5): </a:t>
            </a:r>
            <a:r>
              <a:rPr lang="en-NZ" sz="1400" dirty="0" smtClean="0"/>
              <a:t>881-887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2 (Slide 3) </a:t>
            </a:r>
            <a:r>
              <a:rPr lang="en-NZ" sz="1400" b="1" i="1" dirty="0"/>
              <a:t>- </a:t>
            </a:r>
            <a:r>
              <a:rPr lang="en-NZ" sz="1400" i="1" dirty="0" err="1" smtClean="0"/>
              <a:t>Pediatrics</a:t>
            </a:r>
            <a:r>
              <a:rPr lang="en-NZ" sz="1400" i="1" dirty="0" smtClean="0"/>
              <a:t> </a:t>
            </a:r>
            <a:r>
              <a:rPr lang="en-NZ" sz="1400" dirty="0" smtClean="0"/>
              <a:t>1981;67:438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3 (Slide 4) – </a:t>
            </a:r>
            <a:r>
              <a:rPr lang="en-NZ" sz="1400" dirty="0" smtClean="0"/>
              <a:t>ITIA and Bed Fabric Manufacturers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4 (Slide 5) –</a:t>
            </a:r>
            <a:r>
              <a:rPr lang="en-NZ" sz="1400" b="1" dirty="0" smtClean="0"/>
              <a:t> </a:t>
            </a:r>
            <a:r>
              <a:rPr lang="en-NZ" sz="1400" dirty="0" smtClean="0">
                <a:solidFill>
                  <a:prstClr val="black"/>
                </a:solidFill>
              </a:rPr>
              <a:t>National </a:t>
            </a:r>
            <a:r>
              <a:rPr lang="en-NZ" sz="1400" dirty="0">
                <a:solidFill>
                  <a:prstClr val="black"/>
                </a:solidFill>
              </a:rPr>
              <a:t>Electronic Injury Surveillance </a:t>
            </a:r>
            <a:r>
              <a:rPr lang="en-NZ" sz="1400" dirty="0" smtClean="0">
                <a:solidFill>
                  <a:prstClr val="black"/>
                </a:solidFill>
              </a:rPr>
              <a:t>System (NEISS). </a:t>
            </a:r>
            <a:r>
              <a:rPr lang="en-NZ" sz="1400" dirty="0">
                <a:solidFill>
                  <a:prstClr val="black"/>
                </a:solidFill>
              </a:rPr>
              <a:t>Patient information is collected from each NEISS hospital for every emergency visit involving an injury associated with consumer products. Alexander: Unpublished analysis of US trampolines in </a:t>
            </a:r>
            <a:r>
              <a:rPr lang="en-NZ" sz="1400" dirty="0" smtClean="0">
                <a:solidFill>
                  <a:prstClr val="black"/>
                </a:solidFill>
              </a:rPr>
              <a:t>existence.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5 (Slide 7) </a:t>
            </a:r>
            <a:r>
              <a:rPr lang="en-NZ" sz="1400" b="1" i="1" dirty="0"/>
              <a:t>– </a:t>
            </a:r>
            <a:r>
              <a:rPr lang="en-NZ" sz="1400" i="1" dirty="0" smtClean="0">
                <a:solidFill>
                  <a:prstClr val="black"/>
                </a:solidFill>
              </a:rPr>
              <a:t>Effectiveness </a:t>
            </a:r>
            <a:r>
              <a:rPr lang="en-NZ" sz="1400" i="1" dirty="0">
                <a:solidFill>
                  <a:prstClr val="black"/>
                </a:solidFill>
              </a:rPr>
              <a:t>of pads and enclosures as safety interventions on </a:t>
            </a:r>
            <a:r>
              <a:rPr lang="en-NZ" sz="1400" i="1" dirty="0" smtClean="0">
                <a:solidFill>
                  <a:prstClr val="black"/>
                </a:solidFill>
              </a:rPr>
              <a:t>consumer </a:t>
            </a:r>
            <a:r>
              <a:rPr lang="en-NZ" sz="1400" i="1" dirty="0">
                <a:solidFill>
                  <a:prstClr val="black"/>
                </a:solidFill>
              </a:rPr>
              <a:t>trampolines; </a:t>
            </a:r>
            <a:r>
              <a:rPr lang="en-NZ" sz="1400" dirty="0">
                <a:solidFill>
                  <a:prstClr val="black"/>
                </a:solidFill>
              </a:rPr>
              <a:t>Eager, Alexander, </a:t>
            </a:r>
            <a:r>
              <a:rPr lang="en-NZ" sz="1400" dirty="0" err="1">
                <a:solidFill>
                  <a:prstClr val="black"/>
                </a:solidFill>
              </a:rPr>
              <a:t>Scarrott</a:t>
            </a:r>
            <a:r>
              <a:rPr lang="en-NZ" sz="1400" dirty="0">
                <a:solidFill>
                  <a:prstClr val="black"/>
                </a:solidFill>
              </a:rPr>
              <a:t>, </a:t>
            </a:r>
            <a:r>
              <a:rPr lang="en-NZ" sz="1400" dirty="0" err="1" smtClean="0">
                <a:solidFill>
                  <a:prstClr val="black"/>
                </a:solidFill>
              </a:rPr>
              <a:t>Sushinsky</a:t>
            </a:r>
            <a:endParaRPr lang="en-NZ" sz="1400" dirty="0" smtClean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6 (Slide 10) </a:t>
            </a:r>
            <a:r>
              <a:rPr lang="en-NZ" sz="1400" b="1" i="1" dirty="0"/>
              <a:t>– </a:t>
            </a:r>
            <a:r>
              <a:rPr lang="en-NZ" sz="1400" dirty="0" smtClean="0"/>
              <a:t>Probability </a:t>
            </a:r>
            <a:r>
              <a:rPr lang="en-NZ" sz="1400" dirty="0"/>
              <a:t>data published within the ASTM-F1292-04 Standard. This forms the allowable/acceptable maximum threshold of 200Gs and 1000HIC (Head Impact Criteria</a:t>
            </a:r>
            <a:r>
              <a:rPr lang="en-NZ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7 (Slides 11 &amp; 12) </a:t>
            </a:r>
            <a:r>
              <a:rPr lang="en-NZ" sz="1400" b="1" i="1" dirty="0"/>
              <a:t>– </a:t>
            </a:r>
            <a:r>
              <a:rPr lang="en-NZ" sz="1400" dirty="0" smtClean="0"/>
              <a:t>Rolf Huber: </a:t>
            </a:r>
            <a:r>
              <a:rPr lang="en-NZ" sz="1400" i="1" dirty="0" smtClean="0"/>
              <a:t>Impact </a:t>
            </a:r>
            <a:r>
              <a:rPr lang="en-NZ" sz="1400" i="1" dirty="0"/>
              <a:t>Attenuation Values and Prevention of Head Injuries in </a:t>
            </a:r>
            <a:r>
              <a:rPr lang="en-NZ" sz="1400" i="1" dirty="0" smtClean="0"/>
              <a:t> Children’s Playgrounds</a:t>
            </a:r>
            <a:r>
              <a:rPr lang="en-NZ" sz="1400" i="1" dirty="0"/>
              <a:t>.</a:t>
            </a:r>
            <a:r>
              <a:rPr lang="en-NZ" sz="1400" i="1" dirty="0" smtClean="0"/>
              <a:t> </a:t>
            </a:r>
            <a:r>
              <a:rPr lang="en-NZ" sz="1400" dirty="0"/>
              <a:t>ASTM Tampa, Nov 2011</a:t>
            </a:r>
            <a:endParaRPr lang="en-NZ" sz="1400" dirty="0" smtClean="0"/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8 (Slide 14) </a:t>
            </a:r>
            <a:r>
              <a:rPr lang="en-NZ" sz="1400" b="1" i="1" dirty="0"/>
              <a:t>– </a:t>
            </a:r>
            <a:r>
              <a:rPr lang="en-NZ" sz="1400" dirty="0" smtClean="0"/>
              <a:t>Eager </a:t>
            </a:r>
            <a:r>
              <a:rPr lang="en-NZ" sz="1400" dirty="0"/>
              <a:t>et al 2012</a:t>
            </a:r>
            <a:r>
              <a:rPr lang="en-NZ" sz="1400" i="1" dirty="0"/>
              <a:t>: “Injury survey for a trampoline with equipment hazards designed out”, </a:t>
            </a:r>
            <a:r>
              <a:rPr lang="en-NZ" sz="1400" i="1" dirty="0" err="1"/>
              <a:t>Int</a:t>
            </a:r>
            <a:r>
              <a:rPr lang="en-NZ" sz="1400" i="1" dirty="0"/>
              <a:t> Journal of Paediatrics and Child </a:t>
            </a:r>
            <a:r>
              <a:rPr lang="en-NZ" sz="1400" i="1" dirty="0" smtClean="0"/>
              <a:t>Health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9 (Slide 15) </a:t>
            </a:r>
            <a:r>
              <a:rPr lang="en-NZ" sz="1400" b="1" i="1" dirty="0"/>
              <a:t>–</a:t>
            </a:r>
            <a:r>
              <a:rPr lang="en-NZ" sz="1400" b="1" dirty="0"/>
              <a:t> </a:t>
            </a:r>
            <a:r>
              <a:rPr lang="en-NZ" sz="1400" dirty="0" smtClean="0"/>
              <a:t>NATA </a:t>
            </a:r>
            <a:r>
              <a:rPr lang="en-NZ" sz="1400" dirty="0"/>
              <a:t>Accredited Laboratory: “</a:t>
            </a:r>
            <a:r>
              <a:rPr lang="en-NZ" sz="1400" dirty="0" err="1"/>
              <a:t>Acousto</a:t>
            </a:r>
            <a:r>
              <a:rPr lang="en-NZ" sz="1400" dirty="0"/>
              <a:t>-Scan” Australia: Test Report 1930; December 2004 </a:t>
            </a:r>
            <a:endParaRPr lang="en-NZ" sz="1400" dirty="0" smtClean="0"/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10 (Slide 16) </a:t>
            </a:r>
            <a:r>
              <a:rPr lang="en-NZ" sz="1400" b="1" i="1" dirty="0"/>
              <a:t>– </a:t>
            </a:r>
            <a:r>
              <a:rPr lang="en-NZ" sz="1400" dirty="0"/>
              <a:t>Eager, </a:t>
            </a:r>
            <a:r>
              <a:rPr lang="en-NZ" sz="1400" dirty="0" err="1"/>
              <a:t>Scarrott</a:t>
            </a:r>
            <a:r>
              <a:rPr lang="en-NZ" sz="1400" dirty="0"/>
              <a:t>, Nixon, Alexander: “Injury survey for a trampoline with equipment hazards designed out”, </a:t>
            </a:r>
            <a:r>
              <a:rPr lang="en-NZ" sz="1400" dirty="0" err="1"/>
              <a:t>Int</a:t>
            </a:r>
            <a:r>
              <a:rPr lang="en-NZ" sz="1400" dirty="0"/>
              <a:t> Journal of Paediatrics and Child Health </a:t>
            </a:r>
            <a:r>
              <a:rPr lang="en-NZ" sz="1400" dirty="0" smtClean="0"/>
              <a:t>doi:10.1111/j.1440-1754.2012.02426.x</a:t>
            </a:r>
          </a:p>
          <a:p>
            <a:pPr>
              <a:spcAft>
                <a:spcPts val="600"/>
              </a:spcAft>
            </a:pPr>
            <a:r>
              <a:rPr lang="en-NZ" sz="1400" b="1" i="1" dirty="0" smtClean="0"/>
              <a:t>11 (Slide 18) –</a:t>
            </a:r>
            <a:r>
              <a:rPr lang="en-NZ" sz="1400" b="1" dirty="0" smtClean="0"/>
              <a:t> </a:t>
            </a:r>
            <a:r>
              <a:rPr lang="en-NZ" sz="1400" dirty="0" smtClean="0"/>
              <a:t>USA NEISS data; </a:t>
            </a:r>
            <a:r>
              <a:rPr lang="en-NZ" sz="1400" dirty="0"/>
              <a:t>Wallis BA, Acton CHC, Nixon JW, Eager D. “Trampolines: Cause for Concern?” 7th Australian Injury Prevention Network Conference McKay QLD, July 04</a:t>
            </a:r>
          </a:p>
        </p:txBody>
      </p:sp>
    </p:spTree>
    <p:extLst>
      <p:ext uri="{BB962C8B-B14F-4D97-AF65-F5344CB8AC3E}">
        <p14:creationId xmlns:p14="http://schemas.microsoft.com/office/powerpoint/2010/main" val="31292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3347864" y="1772816"/>
            <a:ext cx="5112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dirty="0" smtClean="0"/>
              <a:t>The following year, in 1981, the </a:t>
            </a:r>
            <a:r>
              <a:rPr lang="en-NZ" sz="3200" dirty="0"/>
              <a:t>American Academy of </a:t>
            </a:r>
            <a:r>
              <a:rPr lang="en-NZ" sz="3200" dirty="0" err="1"/>
              <a:t>Pediatrics</a:t>
            </a:r>
            <a:r>
              <a:rPr lang="en-NZ" sz="3200" dirty="0"/>
              <a:t> called for a </a:t>
            </a:r>
            <a:r>
              <a:rPr lang="en-NZ" sz="3200" b="1" dirty="0">
                <a:solidFill>
                  <a:srgbClr val="FF0000"/>
                </a:solidFill>
              </a:rPr>
              <a:t>total ban of trampolines for home and recreational </a:t>
            </a:r>
            <a:r>
              <a:rPr lang="en-NZ" sz="3200" b="1" dirty="0" smtClean="0">
                <a:solidFill>
                  <a:srgbClr val="FF0000"/>
                </a:solidFill>
              </a:rPr>
              <a:t>use,</a:t>
            </a:r>
          </a:p>
          <a:p>
            <a:r>
              <a:rPr lang="en-NZ" sz="3200" dirty="0" smtClean="0"/>
              <a:t>in response to the alarming rate of injuries caused by trampolines.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09512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Or the Ultimate Danger?...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467"/>
            <a:ext cx="2047875" cy="1924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2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12020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3" name="TextBox 2"/>
          <p:cNvSpPr txBox="1"/>
          <p:nvPr/>
        </p:nvSpPr>
        <p:spPr>
          <a:xfrm>
            <a:off x="899592" y="98072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i="1" dirty="0" smtClean="0">
                <a:solidFill>
                  <a:schemeClr val="accent6">
                    <a:lumMod val="75000"/>
                  </a:schemeClr>
                </a:solidFill>
              </a:rPr>
              <a:t>Approximately 1 million trampolines are sold in USA each year</a:t>
            </a:r>
            <a:endParaRPr lang="en-NZ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4481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3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22495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000" dirty="0" smtClean="0"/>
              <a:t>Emergency Department figures are recorded, but the number of injuries </a:t>
            </a:r>
            <a:r>
              <a:rPr lang="en-NZ" sz="2000" u="sng" dirty="0" smtClean="0"/>
              <a:t>not</a:t>
            </a:r>
            <a:r>
              <a:rPr lang="en-NZ" sz="2000" dirty="0" smtClean="0"/>
              <a:t> presented to ED’s is estimated to be at least twice this number. </a:t>
            </a:r>
            <a:endParaRPr lang="en-NZ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i="1" dirty="0"/>
              <a:t>T</a:t>
            </a:r>
            <a:r>
              <a:rPr lang="en-NZ" sz="2000" b="1" i="1" dirty="0" smtClean="0"/>
              <a:t>he instance of injury closely matches the number of trampolines in existence. </a:t>
            </a:r>
            <a:r>
              <a:rPr lang="en-NZ" sz="2000" b="1" i="1" dirty="0" smtClean="0">
                <a:solidFill>
                  <a:srgbClr val="FF0000"/>
                </a:solidFill>
              </a:rPr>
              <a:t>Around 100,000 hospitalisations per year in USA.</a:t>
            </a:r>
            <a:endParaRPr lang="en-NZ" sz="2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1484784"/>
            <a:ext cx="66967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71800" y="1830016"/>
            <a:ext cx="361098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900" dirty="0" smtClean="0"/>
              <a:t>(Assumes no change to injury performance, as found in Eager et al 2010)</a:t>
            </a:r>
            <a:endParaRPr lang="en-NZ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4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358630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755576" y="162880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 smtClean="0"/>
              <a:t>So why not impose measures to make trampolines safer?...</a:t>
            </a:r>
            <a:r>
              <a:rPr lang="en-NZ" sz="2400" b="1" dirty="0" smtClean="0"/>
              <a:t> </a:t>
            </a:r>
            <a:r>
              <a:rPr lang="en-NZ" sz="2400" dirty="0" smtClean="0"/>
              <a:t>set safety standards for pads and enclosure nets, and make them compulsory for all new trampolines… well, in 1998 and 2003 the USA did. </a:t>
            </a:r>
          </a:p>
          <a:p>
            <a:pPr lvl="0"/>
            <a:endParaRPr lang="en-NZ" sz="1600" b="1" dirty="0">
              <a:solidFill>
                <a:srgbClr val="FF0000"/>
              </a:solidFill>
            </a:endParaRPr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ASTM Trampoline Standards </a:t>
            </a:r>
          </a:p>
          <a:p>
            <a:pPr lvl="0"/>
            <a:r>
              <a:rPr lang="en-NZ" sz="3200" b="1" dirty="0">
                <a:solidFill>
                  <a:srgbClr val="FF0000"/>
                </a:solidFill>
              </a:rPr>
              <a:t>for pads were </a:t>
            </a:r>
            <a:r>
              <a:rPr lang="en-NZ" sz="3200" b="1" dirty="0" smtClean="0">
                <a:solidFill>
                  <a:srgbClr val="FF0000"/>
                </a:solidFill>
              </a:rPr>
              <a:t>set in 1998, </a:t>
            </a:r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upgraded in 1999 and a </a:t>
            </a:r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standard for enclosure</a:t>
            </a:r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nets was </a:t>
            </a:r>
            <a:r>
              <a:rPr lang="en-NZ" sz="3200" b="1" dirty="0">
                <a:solidFill>
                  <a:srgbClr val="FF0000"/>
                </a:solidFill>
              </a:rPr>
              <a:t>i</a:t>
            </a:r>
            <a:r>
              <a:rPr lang="en-NZ" sz="3200" b="1" dirty="0" smtClean="0">
                <a:solidFill>
                  <a:srgbClr val="FF0000"/>
                </a:solidFill>
              </a:rPr>
              <a:t>ntroduced 2003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09512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solidFill>
                  <a:schemeClr val="accent6">
                    <a:lumMod val="75000"/>
                  </a:schemeClr>
                </a:solidFill>
              </a:rPr>
              <a:t>That is a lot of injury...</a:t>
            </a:r>
            <a:endParaRPr lang="en-NZ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696414"/>
            <a:ext cx="2575618" cy="23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16"/>
          </a:xfrm>
        </p:spPr>
      </p:pic>
      <p:sp>
        <p:nvSpPr>
          <p:cNvPr id="5" name="TextBox 4"/>
          <p:cNvSpPr txBox="1"/>
          <p:nvPr/>
        </p:nvSpPr>
        <p:spPr>
          <a:xfrm>
            <a:off x="755576" y="967363"/>
            <a:ext cx="7488832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 smtClean="0"/>
              <a:t>So injury rates should have come down</a:t>
            </a:r>
            <a:r>
              <a:rPr lang="en-NZ" sz="3200" dirty="0" smtClean="0"/>
              <a:t>…</a:t>
            </a:r>
          </a:p>
          <a:p>
            <a:pPr lvl="0"/>
            <a:endParaRPr lang="en-NZ" dirty="0" smtClean="0"/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But they didn’t.</a:t>
            </a:r>
          </a:p>
          <a:p>
            <a:pPr lvl="0"/>
            <a:endParaRPr lang="en-NZ" sz="1200" b="1" dirty="0">
              <a:solidFill>
                <a:srgbClr val="FF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NZ" sz="2400" dirty="0" smtClean="0"/>
              <a:t>Safety pads </a:t>
            </a:r>
            <a:r>
              <a:rPr lang="en-NZ" sz="2400" u="sng" dirty="0" smtClean="0"/>
              <a:t>should have</a:t>
            </a:r>
            <a:r>
              <a:rPr lang="en-NZ" sz="2400" dirty="0" smtClean="0"/>
              <a:t> prevented injuries by the frame and springs, and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NZ" sz="2400" dirty="0" smtClean="0"/>
              <a:t>Enclosure nets </a:t>
            </a:r>
            <a:r>
              <a:rPr lang="en-NZ" sz="2400" u="sng" dirty="0" smtClean="0"/>
              <a:t>should have</a:t>
            </a:r>
            <a:r>
              <a:rPr lang="en-NZ" sz="2400" dirty="0" smtClean="0"/>
              <a:t> prevented </a:t>
            </a:r>
            <a:br>
              <a:rPr lang="en-NZ" sz="2400" dirty="0" smtClean="0"/>
            </a:br>
            <a:r>
              <a:rPr lang="en-NZ" sz="2400" dirty="0" smtClean="0"/>
              <a:t>injuries from falling off.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NZ" sz="1000" dirty="0" smtClean="0"/>
          </a:p>
          <a:p>
            <a:r>
              <a:rPr lang="en-NZ" sz="2400" b="1" dirty="0" smtClean="0"/>
              <a:t>BUT after ten years of the ASTM standard </a:t>
            </a:r>
          </a:p>
          <a:p>
            <a:r>
              <a:rPr lang="en-NZ" sz="2400" b="1" dirty="0"/>
              <a:t>b</a:t>
            </a:r>
            <a:r>
              <a:rPr lang="en-NZ" sz="2400" b="1" dirty="0" smtClean="0"/>
              <a:t>eing in place in USA…</a:t>
            </a:r>
          </a:p>
          <a:p>
            <a:pPr lvl="0"/>
            <a:endParaRPr lang="en-NZ" sz="1200" dirty="0" smtClean="0"/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Injuries in these areas </a:t>
            </a:r>
          </a:p>
          <a:p>
            <a:pPr lvl="0"/>
            <a:r>
              <a:rPr lang="en-NZ" sz="3200" b="1" dirty="0" smtClean="0">
                <a:solidFill>
                  <a:srgbClr val="FF0000"/>
                </a:solidFill>
              </a:rPr>
              <a:t>HAVE NOT DECLINED.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15" y="3212976"/>
            <a:ext cx="2181225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6336" y="63093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b="1" i="1" dirty="0" smtClean="0"/>
              <a:t>Ref. 5</a:t>
            </a:r>
            <a:r>
              <a:rPr lang="en-NZ" sz="1000" i="1" dirty="0" smtClean="0"/>
              <a:t> - </a:t>
            </a:r>
            <a:r>
              <a:rPr lang="en-NZ" sz="800" i="1" dirty="0" smtClean="0"/>
              <a:t>see slide 22</a:t>
            </a:r>
            <a:endParaRPr lang="en-NZ" sz="800" i="1" dirty="0"/>
          </a:p>
        </p:txBody>
      </p:sp>
    </p:spTree>
    <p:extLst>
      <p:ext uri="{BB962C8B-B14F-4D97-AF65-F5344CB8AC3E}">
        <p14:creationId xmlns:p14="http://schemas.microsoft.com/office/powerpoint/2010/main" val="11282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229200"/>
            <a:ext cx="7344816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 smtClean="0">
                <a:solidFill>
                  <a:srgbClr val="FF0000"/>
                </a:solidFill>
              </a:rPr>
              <a:t>If vehicle seat belts were only effective for the initial period of a vehicle’s life it would be unacceptable</a:t>
            </a:r>
            <a:br>
              <a:rPr lang="en-NZ" sz="2400" b="1" i="1" dirty="0" smtClean="0">
                <a:solidFill>
                  <a:srgbClr val="FF0000"/>
                </a:solidFill>
              </a:rPr>
            </a:br>
            <a:r>
              <a:rPr lang="en-NZ" sz="2400" b="1" i="1" dirty="0" smtClean="0">
                <a:solidFill>
                  <a:srgbClr val="FF0000"/>
                </a:solidFill>
              </a:rPr>
              <a:t>– yet this is the case with trampolines.</a:t>
            </a:r>
            <a:endParaRPr lang="en-NZ" sz="2400" b="1" i="1" dirty="0">
              <a:solidFill>
                <a:srgbClr val="FF0000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65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5576" y="159685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dirty="0" smtClean="0"/>
              <a:t>One reason is </a:t>
            </a:r>
            <a:r>
              <a:rPr lang="en-NZ" sz="2400" b="1" dirty="0" smtClean="0"/>
              <a:t>there is no minimum lifespan </a:t>
            </a:r>
            <a:r>
              <a:rPr lang="en-NZ" sz="2400" dirty="0" smtClean="0"/>
              <a:t>requirement for pads and nets – it is deemed ‘acceptable’ that pads &amp; enclosure nets be allowed to deteriorate far more quickly than the rest of the trampoline, </a:t>
            </a:r>
            <a:r>
              <a:rPr lang="en-NZ" sz="2400" dirty="0" smtClean="0">
                <a:solidFill>
                  <a:srgbClr val="FF0000"/>
                </a:solidFill>
              </a:rPr>
              <a:t>leaving them significantly </a:t>
            </a:r>
            <a:r>
              <a:rPr lang="en-NZ" sz="2400" dirty="0">
                <a:solidFill>
                  <a:srgbClr val="FF0000"/>
                </a:solidFill>
              </a:rPr>
              <a:t>more dangerous.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95334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>
                <a:solidFill>
                  <a:schemeClr val="accent6">
                    <a:lumMod val="75000"/>
                  </a:schemeClr>
                </a:solidFill>
              </a:rPr>
              <a:t>So why didn’t the intended safety measures work?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2952328" cy="32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624DE-E0A9-4956-BE57-61A3D42B68E5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55298" name="Picture 2" descr="C:\My Documents\My Pictures\Trampoline\Competitors\Grubby Others for Hugh\DSC01882 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967454"/>
            <a:ext cx="5184576" cy="3890546"/>
          </a:xfrm>
          <a:prstGeom prst="rect">
            <a:avLst/>
          </a:prstGeom>
          <a:noFill/>
        </p:spPr>
      </p:pic>
      <p:pic>
        <p:nvPicPr>
          <p:cNvPr id="55299" name="Picture 3" descr="C:\My Documents\My Pictures\Trampoline\Competitors\Grubby Others for Hugh\DSC01878 small.JPG"/>
          <p:cNvPicPr>
            <a:picLocks noChangeAspect="1" noChangeArrowheads="1"/>
          </p:cNvPicPr>
          <p:nvPr/>
        </p:nvPicPr>
        <p:blipFill rotWithShape="1">
          <a:blip r:embed="rId4" cstate="print"/>
          <a:srcRect l="27153" t="1405" r="3499" b="287"/>
          <a:stretch/>
        </p:blipFill>
        <p:spPr bwMode="auto">
          <a:xfrm>
            <a:off x="-1" y="3386222"/>
            <a:ext cx="4644009" cy="3471778"/>
          </a:xfrm>
          <a:prstGeom prst="rect">
            <a:avLst/>
          </a:prstGeom>
          <a:noFill/>
        </p:spPr>
      </p:pic>
      <p:pic>
        <p:nvPicPr>
          <p:cNvPr id="55301" name="Picture 5" descr="C:\My Documents\My Pictures\iPhone Dump\iPhone Pictures in Dated Order\2011\1108\101104 144 cropp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877" b="8844"/>
          <a:stretch/>
        </p:blipFill>
        <p:spPr bwMode="auto">
          <a:xfrm>
            <a:off x="-1" y="0"/>
            <a:ext cx="4960723" cy="3386222"/>
          </a:xfrm>
          <a:prstGeom prst="rect">
            <a:avLst/>
          </a:prstGeom>
          <a:noFill/>
        </p:spPr>
      </p:pic>
      <p:pic>
        <p:nvPicPr>
          <p:cNvPr id="55300" name="Picture 4" descr="C:\My Documents\My Pictures\Trampoline\Competitors\Grubby Others for Hugh\DSC01876 Mediu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3070701"/>
            <a:ext cx="201622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4 cases within a </a:t>
            </a:r>
          </a:p>
          <a:p>
            <a:pPr algn="ctr"/>
            <a:r>
              <a:rPr lang="en-US" b="1" dirty="0"/>
              <a:t>2</a:t>
            </a:r>
            <a:r>
              <a:rPr lang="en-US" b="1" dirty="0" smtClean="0"/>
              <a:t>km radius </a:t>
            </a:r>
            <a:endParaRPr lang="en-N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1045</Words>
  <Application>Microsoft Office PowerPoint</Application>
  <PresentationFormat>On-screen Show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Springfree Trampolines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Collins</dc:creator>
  <cp:lastModifiedBy>Jonathan Collins</cp:lastModifiedBy>
  <cp:revision>212</cp:revision>
  <cp:lastPrinted>2012-05-02T22:47:52Z</cp:lastPrinted>
  <dcterms:created xsi:type="dcterms:W3CDTF">2012-04-19T21:47:59Z</dcterms:created>
  <dcterms:modified xsi:type="dcterms:W3CDTF">2012-05-02T22:51:04Z</dcterms:modified>
</cp:coreProperties>
</file>